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813" r:id="rId2"/>
    <p:sldId id="1037" r:id="rId3"/>
    <p:sldId id="1081" r:id="rId4"/>
    <p:sldId id="836" r:id="rId5"/>
    <p:sldId id="1071" r:id="rId6"/>
    <p:sldId id="981" r:id="rId7"/>
    <p:sldId id="1055" r:id="rId8"/>
    <p:sldId id="1082" r:id="rId9"/>
    <p:sldId id="1083" r:id="rId10"/>
    <p:sldId id="853" r:id="rId11"/>
    <p:sldId id="851" r:id="rId12"/>
    <p:sldId id="1027" r:id="rId13"/>
    <p:sldId id="583" r:id="rId14"/>
    <p:sldId id="323" r:id="rId15"/>
    <p:sldId id="795" r:id="rId16"/>
    <p:sldId id="1060" r:id="rId17"/>
    <p:sldId id="1100" r:id="rId18"/>
    <p:sldId id="1029" r:id="rId19"/>
    <p:sldId id="1030" r:id="rId20"/>
    <p:sldId id="612" r:id="rId21"/>
    <p:sldId id="1084" r:id="rId22"/>
    <p:sldId id="1087" r:id="rId23"/>
    <p:sldId id="1102" r:id="rId24"/>
    <p:sldId id="1089" r:id="rId25"/>
    <p:sldId id="1103" r:id="rId26"/>
    <p:sldId id="1092" r:id="rId27"/>
    <p:sldId id="1104" r:id="rId28"/>
    <p:sldId id="603" r:id="rId29"/>
    <p:sldId id="1033" r:id="rId30"/>
    <p:sldId id="605" r:id="rId31"/>
    <p:sldId id="358" r:id="rId32"/>
    <p:sldId id="288" r:id="rId33"/>
    <p:sldId id="1093" r:id="rId34"/>
    <p:sldId id="719" r:id="rId35"/>
    <p:sldId id="638" r:id="rId36"/>
    <p:sldId id="1067" r:id="rId37"/>
    <p:sldId id="640" r:id="rId38"/>
    <p:sldId id="639" r:id="rId39"/>
    <p:sldId id="914" r:id="rId40"/>
    <p:sldId id="541" r:id="rId41"/>
    <p:sldId id="576" r:id="rId42"/>
    <p:sldId id="256" r:id="rId43"/>
    <p:sldId id="257" r:id="rId44"/>
    <p:sldId id="258" r:id="rId45"/>
    <p:sldId id="259" r:id="rId46"/>
    <p:sldId id="986" r:id="rId47"/>
    <p:sldId id="916" r:id="rId48"/>
    <p:sldId id="915" r:id="rId49"/>
    <p:sldId id="679" r:id="rId50"/>
    <p:sldId id="1095" r:id="rId51"/>
    <p:sldId id="1094" r:id="rId52"/>
    <p:sldId id="1105" r:id="rId53"/>
    <p:sldId id="1005" r:id="rId54"/>
    <p:sldId id="1106" r:id="rId55"/>
    <p:sldId id="110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3" autoAdjust="0"/>
    <p:restoredTop sz="94660"/>
  </p:normalViewPr>
  <p:slideViewPr>
    <p:cSldViewPr snapToGrid="0">
      <p:cViewPr varScale="1">
        <p:scale>
          <a:sx n="76" d="100"/>
          <a:sy n="76" d="100"/>
        </p:scale>
        <p:origin x="108"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F15DDA-9590-4FFD-BA47-C5F873F5C5A8}"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CC8D13-E3F4-4729-B4B0-47BFCC6C5D78}" type="slidenum">
              <a:rPr lang="en-US" smtClean="0"/>
              <a:t>‹#›</a:t>
            </a:fld>
            <a:endParaRPr lang="en-US"/>
          </a:p>
        </p:txBody>
      </p:sp>
    </p:spTree>
    <p:extLst>
      <p:ext uri="{BB962C8B-B14F-4D97-AF65-F5344CB8AC3E}">
        <p14:creationId xmlns:p14="http://schemas.microsoft.com/office/powerpoint/2010/main" val="3103162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CC8D13-E3F4-4729-B4B0-47BFCC6C5D78}" type="slidenum">
              <a:rPr lang="en-US" smtClean="0"/>
              <a:t>7</a:t>
            </a:fld>
            <a:endParaRPr lang="en-US"/>
          </a:p>
        </p:txBody>
      </p:sp>
    </p:spTree>
    <p:extLst>
      <p:ext uri="{BB962C8B-B14F-4D97-AF65-F5344CB8AC3E}">
        <p14:creationId xmlns:p14="http://schemas.microsoft.com/office/powerpoint/2010/main" val="2293513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CD6A-EC71-CCE6-71B9-478B7ACADB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9141F9-3BAF-01EA-74CE-2F92ECC5CA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89612C-C84B-57F5-0D41-474BE5468CE6}"/>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D8D32907-05A6-DE30-60FA-C7F2183DC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D85D52-D032-6A4D-ED4A-319910B47D77}"/>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3384058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03716-AAB5-034A-8E83-A67710C59D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F8EE18-47A4-02A1-1C2A-A00A617FE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6A4987-B623-A112-0499-E399CFF08E5B}"/>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68D3E6CE-6801-1592-FD83-B9AF7709B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22EB8-9451-478E-7033-5DCEBF89AC88}"/>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2737131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9685A6-200E-495C-D7A0-EED5030C05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047448-6080-A28A-77D8-6CD396AB09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90DF8F-7705-42AA-CA1E-D3B974852F98}"/>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9C410DFA-FBC4-D678-E6AD-4F49DEE9AE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F6440-7193-72D4-56A5-EA047773512F}"/>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87321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3FBA8-C2CA-FCDE-BB57-C4B9371709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00FBEF-4E0B-DA89-4CE6-9310715A95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94BCEE-E044-ECE9-8F59-627FF3453B08}"/>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66A69832-214E-CD33-05BE-0C7BA8E636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F10EE3-0975-669B-114C-51E62F76FF2C}"/>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3137070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7840-F3CB-9726-C691-0828EEE738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05C741-C155-83A7-7B32-1C6FABF3DB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4D3DEC-0769-A955-99A8-6DFB457C1622}"/>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2C05A56B-8895-8E77-4EF5-29161DC35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CD8F0-0ADA-0640-3DBA-EEC16FC7F69A}"/>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3379692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3D89-5D7A-25A9-86EA-136A3E10A7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5A94E5-30B2-B0C0-F824-3F69EAD060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E3AE3C-10C6-CF79-3FCC-29D98809AF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B86B31-A6AB-11B6-D9C1-B28133F9A457}"/>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6" name="Footer Placeholder 5">
            <a:extLst>
              <a:ext uri="{FF2B5EF4-FFF2-40B4-BE49-F238E27FC236}">
                <a16:creationId xmlns:a16="http://schemas.microsoft.com/office/drawing/2014/main" id="{4B1A0EB7-BE36-D383-4A03-7A9FB260E0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038529-8619-89DB-3CDB-646F8A33BC46}"/>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631418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E0C3F-5980-8A30-50BA-A724A8D678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EC229F-2629-B522-F218-DFEB8CD007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B2CA1D-2848-467D-D6E8-34B75A85C5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D89AB8-84AF-490F-D50F-401D39CCF9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D9AB8C-8F08-F173-B3E9-6B53F45E67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016678-D59B-1479-A07B-C3B0833DE996}"/>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8" name="Footer Placeholder 7">
            <a:extLst>
              <a:ext uri="{FF2B5EF4-FFF2-40B4-BE49-F238E27FC236}">
                <a16:creationId xmlns:a16="http://schemas.microsoft.com/office/drawing/2014/main" id="{B954CB10-86A4-5E98-8B5E-B032035ECC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C77B4C-7BCE-3CF2-2FE3-69C0B95AFE67}"/>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159781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B335-E5B4-2132-085D-BAED4EEF2C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47082B-336A-376C-091F-E6C1AD1E63ED}"/>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4" name="Footer Placeholder 3">
            <a:extLst>
              <a:ext uri="{FF2B5EF4-FFF2-40B4-BE49-F238E27FC236}">
                <a16:creationId xmlns:a16="http://schemas.microsoft.com/office/drawing/2014/main" id="{574B8A8E-132F-25C1-04D2-F2B862F41B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ADE3E1-CDBF-492B-DCB2-8E9B37401BC6}"/>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1295735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4E93B-4215-6DC4-F3B9-4C96F815F981}"/>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3" name="Footer Placeholder 2">
            <a:extLst>
              <a:ext uri="{FF2B5EF4-FFF2-40B4-BE49-F238E27FC236}">
                <a16:creationId xmlns:a16="http://schemas.microsoft.com/office/drawing/2014/main" id="{CDF60AA6-7FF5-415B-5E1F-6D1CE65612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570608-9C38-B22D-F654-DE594ADA2279}"/>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1678928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098-BF7A-5E75-0AD6-891509200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2E91C7-9A6D-D2D5-DFBF-D2775C48D8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AEF57E-9445-4466-08C2-F5609C34D2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B5343E-F517-87FE-E228-E622391917A7}"/>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6" name="Footer Placeholder 5">
            <a:extLst>
              <a:ext uri="{FF2B5EF4-FFF2-40B4-BE49-F238E27FC236}">
                <a16:creationId xmlns:a16="http://schemas.microsoft.com/office/drawing/2014/main" id="{E0FEA0AB-B791-9C3C-7CD0-D6759084B5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4E6746-7878-B75C-C61B-833D631BB6CE}"/>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3376576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44137-FA6A-EA45-B28B-10683F5AA5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AD014A-00E5-F0DA-627D-659FDD69CC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E86231-EB7E-8695-3B4E-C2C0D6D3C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C72416-FD32-A9E1-A5B5-5F097979467A}"/>
              </a:ext>
            </a:extLst>
          </p:cNvPr>
          <p:cNvSpPr>
            <a:spLocks noGrp="1"/>
          </p:cNvSpPr>
          <p:nvPr>
            <p:ph type="dt" sz="half" idx="10"/>
          </p:nvPr>
        </p:nvSpPr>
        <p:spPr/>
        <p:txBody>
          <a:bodyPr/>
          <a:lstStyle/>
          <a:p>
            <a:fld id="{CB74DBD4-39AC-4D65-B59F-61FAB131E077}" type="datetimeFigureOut">
              <a:rPr lang="en-US" smtClean="0"/>
              <a:t>8/21/2026</a:t>
            </a:fld>
            <a:endParaRPr lang="en-US"/>
          </a:p>
        </p:txBody>
      </p:sp>
      <p:sp>
        <p:nvSpPr>
          <p:cNvPr id="6" name="Footer Placeholder 5">
            <a:extLst>
              <a:ext uri="{FF2B5EF4-FFF2-40B4-BE49-F238E27FC236}">
                <a16:creationId xmlns:a16="http://schemas.microsoft.com/office/drawing/2014/main" id="{E5FA53B6-2772-FAF8-991A-9872E0852E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18515-3834-926A-2286-3999CCCD3C1F}"/>
              </a:ext>
            </a:extLst>
          </p:cNvPr>
          <p:cNvSpPr>
            <a:spLocks noGrp="1"/>
          </p:cNvSpPr>
          <p:nvPr>
            <p:ph type="sldNum" sz="quarter" idx="12"/>
          </p:nvPr>
        </p:nvSpPr>
        <p:spPr/>
        <p:txBody>
          <a:bodyPr/>
          <a:lstStyle/>
          <a:p>
            <a:fld id="{B733F139-E910-4DB7-8E92-039247FA63E4}" type="slidenum">
              <a:rPr lang="en-US" smtClean="0"/>
              <a:t>‹#›</a:t>
            </a:fld>
            <a:endParaRPr lang="en-US"/>
          </a:p>
        </p:txBody>
      </p:sp>
    </p:spTree>
    <p:extLst>
      <p:ext uri="{BB962C8B-B14F-4D97-AF65-F5344CB8AC3E}">
        <p14:creationId xmlns:p14="http://schemas.microsoft.com/office/powerpoint/2010/main" val="204573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84E990-3448-648B-2CD2-0815117B4B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74980C-4CB6-B4A7-6DCF-7B60AA8FC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8FC83E-B536-0C71-A128-AFE0520A6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74DBD4-39AC-4D65-B59F-61FAB131E077}" type="datetimeFigureOut">
              <a:rPr lang="en-US" smtClean="0"/>
              <a:t>8/21/2026</a:t>
            </a:fld>
            <a:endParaRPr lang="en-US"/>
          </a:p>
        </p:txBody>
      </p:sp>
      <p:sp>
        <p:nvSpPr>
          <p:cNvPr id="5" name="Footer Placeholder 4">
            <a:extLst>
              <a:ext uri="{FF2B5EF4-FFF2-40B4-BE49-F238E27FC236}">
                <a16:creationId xmlns:a16="http://schemas.microsoft.com/office/drawing/2014/main" id="{8132C9D2-3211-5118-A5A0-E64190CAB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70F20B-F96C-096A-0543-CEBFB3C1A7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3F139-E910-4DB7-8E92-039247FA63E4}" type="slidenum">
              <a:rPr lang="en-US" smtClean="0"/>
              <a:t>‹#›</a:t>
            </a:fld>
            <a:endParaRPr lang="en-US"/>
          </a:p>
        </p:txBody>
      </p:sp>
    </p:spTree>
    <p:extLst>
      <p:ext uri="{BB962C8B-B14F-4D97-AF65-F5344CB8AC3E}">
        <p14:creationId xmlns:p14="http://schemas.microsoft.com/office/powerpoint/2010/main" val="10146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hippopx.com/en/yellow-natural-flower-petal-beauty-in-nature-freshness-nature-54458"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www.otherfood-devos.com/2015/11/bless-lord.html" TargetMode="Externa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www.otherfood-devos.com/2015/11/bless-lord.htm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s/photo/757412"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www.otherfood-devos.com/2015/11/bless-lord.html"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hyperlink" Target="https://www.vitapoetica.org/summer-2024/contemplation-of-creation" TargetMode="Externa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hyperlink" Target="https://www.vitapoetica.org/summer-2024/contemplation-of-creation" TargetMode="Externa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pxhere.com/en/photo/1274715"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pxhere.com/en/photo/1274715"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publicdomainpictures.net/en/view-image.php?image=45898&amp;picture=footprints-in-the-sand"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domainpictures.net/en/view-image.php?image=45898&amp;picture=footprints-in-the-sand"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publicdomainpictures.net/en/view-image.php?image=45898&amp;picture=footprints-in-the-sand"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AAB26B-A9A4-89ED-BAA3-66D151B82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12192000" cy="7715250"/>
          </a:xfrm>
          <a:prstGeom prst="rect">
            <a:avLst/>
          </a:prstGeom>
        </p:spPr>
      </p:pic>
      <p:sp>
        <p:nvSpPr>
          <p:cNvPr id="2" name="TextBox 1">
            <a:extLst>
              <a:ext uri="{FF2B5EF4-FFF2-40B4-BE49-F238E27FC236}">
                <a16:creationId xmlns:a16="http://schemas.microsoft.com/office/drawing/2014/main" id="{293FA0E2-65AC-9DBD-00E9-6EE19AFF665A}"/>
              </a:ext>
            </a:extLst>
          </p:cNvPr>
          <p:cNvSpPr txBox="1"/>
          <p:nvPr/>
        </p:nvSpPr>
        <p:spPr>
          <a:xfrm>
            <a:off x="0" y="4615543"/>
            <a:ext cx="12192000" cy="954107"/>
          </a:xfrm>
          <a:prstGeom prst="rect">
            <a:avLst/>
          </a:prstGeom>
          <a:noFill/>
        </p:spPr>
        <p:txBody>
          <a:bodyPr wrap="square" rtlCol="0">
            <a:spAutoFit/>
          </a:bodyPr>
          <a:lstStyle/>
          <a:p>
            <a:pPr algn="ctr"/>
            <a:r>
              <a:rPr lang="en-US" sz="2800" i="1" dirty="0">
                <a:solidFill>
                  <a:schemeClr val="bg1"/>
                </a:solidFill>
              </a:rPr>
              <a:t>13th Sunday after Pentecost</a:t>
            </a:r>
          </a:p>
          <a:p>
            <a:pPr algn="ctr"/>
            <a:r>
              <a:rPr lang="en-US" sz="2800" i="1" dirty="0">
                <a:solidFill>
                  <a:schemeClr val="bg1"/>
                </a:solidFill>
              </a:rPr>
              <a:t>August 23, 2026</a:t>
            </a:r>
          </a:p>
        </p:txBody>
      </p:sp>
    </p:spTree>
    <p:extLst>
      <p:ext uri="{BB962C8B-B14F-4D97-AF65-F5344CB8AC3E}">
        <p14:creationId xmlns:p14="http://schemas.microsoft.com/office/powerpoint/2010/main" val="732297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13E5AD-5D2D-1D42-C759-66355AB24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543" y="0"/>
            <a:ext cx="4319168" cy="6858000"/>
          </a:xfrm>
          <a:prstGeom prst="rect">
            <a:avLst/>
          </a:prstGeom>
        </p:spPr>
      </p:pic>
      <p:sp>
        <p:nvSpPr>
          <p:cNvPr id="2" name="TextBox 1">
            <a:extLst>
              <a:ext uri="{FF2B5EF4-FFF2-40B4-BE49-F238E27FC236}">
                <a16:creationId xmlns:a16="http://schemas.microsoft.com/office/drawing/2014/main" id="{65CC4D9A-5496-BF7D-23A1-EF0C4A465BE6}"/>
              </a:ext>
            </a:extLst>
          </p:cNvPr>
          <p:cNvSpPr txBox="1"/>
          <p:nvPr/>
        </p:nvSpPr>
        <p:spPr>
          <a:xfrm>
            <a:off x="3227917" y="1002727"/>
            <a:ext cx="8964083" cy="5119350"/>
          </a:xfrm>
          <a:prstGeom prst="rect">
            <a:avLst/>
          </a:prstGeom>
          <a:noFill/>
        </p:spPr>
        <p:txBody>
          <a:bodyPr wrap="square" rtlCol="0">
            <a:spAutoFit/>
          </a:bodyPr>
          <a:lstStyle/>
          <a:p>
            <a:endParaRPr lang="en-US" dirty="0"/>
          </a:p>
          <a:p>
            <a:endParaRPr lang="en-US" dirty="0"/>
          </a:p>
          <a:p>
            <a:pPr marL="0" marR="0" algn="ctr">
              <a:lnSpc>
                <a:spcPct val="150000"/>
              </a:lnSpc>
              <a:spcBef>
                <a:spcPts val="0"/>
              </a:spcBef>
              <a:spcAft>
                <a:spcPts val="800"/>
              </a:spcAft>
            </a:pPr>
            <a:r>
              <a:rPr lang="en-US" sz="3200" i="1" dirty="0">
                <a:latin typeface="Calibri" panose="020F0502020204030204" pitchFamily="34" charset="0"/>
                <a:ea typeface="Calibri" panose="020F0502020204030204" pitchFamily="34" charset="0"/>
                <a:cs typeface="Times New Roman" panose="02020603050405020304" pitchFamily="18" charset="0"/>
              </a:rPr>
              <a:t>The grace of our Lord Jesus Christ, </a:t>
            </a:r>
          </a:p>
          <a:p>
            <a:pPr marL="0" marR="0" algn="ctr">
              <a:lnSpc>
                <a:spcPct val="150000"/>
              </a:lnSpc>
              <a:spcBef>
                <a:spcPts val="0"/>
              </a:spcBef>
              <a:spcAft>
                <a:spcPts val="800"/>
              </a:spcAft>
            </a:pPr>
            <a:r>
              <a:rPr lang="en-US" sz="3200" i="1" dirty="0">
                <a:latin typeface="Calibri" panose="020F0502020204030204" pitchFamily="34" charset="0"/>
                <a:ea typeface="Calibri" panose="020F0502020204030204" pitchFamily="34" charset="0"/>
                <a:cs typeface="Times New Roman" panose="02020603050405020304" pitchFamily="18" charset="0"/>
              </a:rPr>
              <a:t>the love of God, and the communion </a:t>
            </a:r>
          </a:p>
          <a:p>
            <a:pPr marL="0" marR="0" algn="ctr">
              <a:lnSpc>
                <a:spcPct val="150000"/>
              </a:lnSpc>
              <a:spcBef>
                <a:spcPts val="0"/>
              </a:spcBef>
              <a:spcAft>
                <a:spcPts val="800"/>
              </a:spcAft>
            </a:pPr>
            <a:r>
              <a:rPr lang="en-US" sz="3200" i="1" dirty="0">
                <a:latin typeface="Calibri" panose="020F0502020204030204" pitchFamily="34" charset="0"/>
                <a:ea typeface="Calibri" panose="020F0502020204030204" pitchFamily="34" charset="0"/>
                <a:cs typeface="Times New Roman" panose="02020603050405020304" pitchFamily="18" charset="0"/>
              </a:rPr>
              <a:t>of the Holy Spirit be with you all.</a:t>
            </a:r>
            <a:endParaRPr lang="en-US" sz="32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800"/>
              </a:spcAft>
            </a:pPr>
            <a:r>
              <a:rPr lang="en-US" sz="3200" b="1" i="1" dirty="0">
                <a:latin typeface="Calibri" panose="020F0502020204030204" pitchFamily="34" charset="0"/>
                <a:ea typeface="Calibri" panose="020F0502020204030204" pitchFamily="34" charset="0"/>
                <a:cs typeface="Times New Roman" panose="02020603050405020304" pitchFamily="18" charset="0"/>
              </a:rPr>
              <a:t>And also with you. </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67392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3E0973-2E20-1738-040B-57CE17295E3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352176" y="1027651"/>
            <a:ext cx="6839824" cy="4802697"/>
          </a:xfrm>
          <a:prstGeom prst="rect">
            <a:avLst/>
          </a:prstGeom>
        </p:spPr>
      </p:pic>
      <p:sp>
        <p:nvSpPr>
          <p:cNvPr id="2" name="TextBox 1">
            <a:extLst>
              <a:ext uri="{FF2B5EF4-FFF2-40B4-BE49-F238E27FC236}">
                <a16:creationId xmlns:a16="http://schemas.microsoft.com/office/drawing/2014/main" id="{E00CF777-3C13-5053-246B-46E0324CE139}"/>
              </a:ext>
            </a:extLst>
          </p:cNvPr>
          <p:cNvSpPr txBox="1"/>
          <p:nvPr/>
        </p:nvSpPr>
        <p:spPr>
          <a:xfrm>
            <a:off x="474702" y="421652"/>
            <a:ext cx="4732298" cy="830997"/>
          </a:xfrm>
          <a:prstGeom prst="rect">
            <a:avLst/>
          </a:prstGeom>
          <a:noFill/>
        </p:spPr>
        <p:txBody>
          <a:bodyPr wrap="square" rtlCol="0">
            <a:spAutoFit/>
          </a:bodyPr>
          <a:lstStyle/>
          <a:p>
            <a:r>
              <a:rPr lang="en-US" sz="3200" b="1" dirty="0"/>
              <a:t>I Will Call Upon the Lord</a:t>
            </a:r>
          </a:p>
          <a:p>
            <a:endParaRPr lang="en-US" sz="1600" i="1" dirty="0"/>
          </a:p>
        </p:txBody>
      </p:sp>
      <p:sp>
        <p:nvSpPr>
          <p:cNvPr id="4" name="TextBox 3">
            <a:extLst>
              <a:ext uri="{FF2B5EF4-FFF2-40B4-BE49-F238E27FC236}">
                <a16:creationId xmlns:a16="http://schemas.microsoft.com/office/drawing/2014/main" id="{1FF74BFF-E773-63F1-2B45-4341FD2521A3}"/>
              </a:ext>
            </a:extLst>
          </p:cNvPr>
          <p:cNvSpPr txBox="1"/>
          <p:nvPr/>
        </p:nvSpPr>
        <p:spPr>
          <a:xfrm>
            <a:off x="474702" y="1118831"/>
            <a:ext cx="5035583" cy="6336799"/>
          </a:xfrm>
          <a:prstGeom prst="rect">
            <a:avLst/>
          </a:prstGeom>
          <a:noFill/>
        </p:spPr>
        <p:txBody>
          <a:bodyPr wrap="square" rtlCol="0">
            <a:spAutoFit/>
          </a:bodyPr>
          <a:lstStyle/>
          <a:p>
            <a:pPr>
              <a:lnSpc>
                <a:spcPct val="150000"/>
              </a:lnSpc>
            </a:pPr>
            <a:r>
              <a:rPr lang="en-US" sz="2400" dirty="0"/>
              <a:t>I will call upon the Lord</a:t>
            </a:r>
          </a:p>
          <a:p>
            <a:pPr>
              <a:lnSpc>
                <a:spcPct val="150000"/>
              </a:lnSpc>
            </a:pPr>
            <a:r>
              <a:rPr lang="en-US" sz="2400" dirty="0"/>
              <a:t>Who is worthy to be praised.</a:t>
            </a:r>
          </a:p>
          <a:p>
            <a:pPr>
              <a:lnSpc>
                <a:spcPct val="150000"/>
              </a:lnSpc>
            </a:pPr>
            <a:r>
              <a:rPr lang="en-US" sz="2400" dirty="0"/>
              <a:t>So shall I be saved from my enemies.</a:t>
            </a:r>
          </a:p>
          <a:p>
            <a:pPr>
              <a:lnSpc>
                <a:spcPct val="150000"/>
              </a:lnSpc>
            </a:pPr>
            <a:endParaRPr lang="en-US" sz="800" dirty="0"/>
          </a:p>
          <a:p>
            <a:pPr>
              <a:lnSpc>
                <a:spcPct val="150000"/>
              </a:lnSpc>
            </a:pPr>
            <a:r>
              <a:rPr lang="en-US" sz="2400" dirty="0"/>
              <a:t>The Lord </a:t>
            </a:r>
            <a:r>
              <a:rPr lang="en-US" sz="2400" dirty="0" err="1"/>
              <a:t>liveth</a:t>
            </a:r>
            <a:r>
              <a:rPr lang="en-US" sz="2400" dirty="0"/>
              <a:t>, and blessed be the Rock, and let the God of my salvation be exalted. </a:t>
            </a:r>
          </a:p>
          <a:p>
            <a:pPr>
              <a:lnSpc>
                <a:spcPct val="150000"/>
              </a:lnSpc>
            </a:pPr>
            <a:r>
              <a:rPr lang="en-US" sz="2400" dirty="0"/>
              <a:t>The Lord </a:t>
            </a:r>
            <a:r>
              <a:rPr lang="en-US" sz="2400" dirty="0" err="1"/>
              <a:t>liveth</a:t>
            </a:r>
            <a:r>
              <a:rPr lang="en-US" sz="2400" dirty="0"/>
              <a:t>, and blessed be the Rock, and let the God of my salvation be exalted. </a:t>
            </a:r>
          </a:p>
          <a:p>
            <a:pPr>
              <a:lnSpc>
                <a:spcPct val="150000"/>
              </a:lnSpc>
            </a:pPr>
            <a:endParaRPr lang="en-US" sz="2400" dirty="0"/>
          </a:p>
          <a:p>
            <a:pPr>
              <a:lnSpc>
                <a:spcPct val="150000"/>
              </a:lnSpc>
            </a:pPr>
            <a:endParaRPr lang="en-US" sz="2400" dirty="0"/>
          </a:p>
        </p:txBody>
      </p:sp>
    </p:spTree>
    <p:extLst>
      <p:ext uri="{BB962C8B-B14F-4D97-AF65-F5344CB8AC3E}">
        <p14:creationId xmlns:p14="http://schemas.microsoft.com/office/powerpoint/2010/main" val="2858832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88252A5B-97EA-5EAE-F898-A5FDA9C37A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E468AD-3EA2-5DF5-928C-2B7A56E5527D}"/>
              </a:ext>
            </a:extLst>
          </p:cNvPr>
          <p:cNvSpPr txBox="1"/>
          <p:nvPr/>
        </p:nvSpPr>
        <p:spPr>
          <a:xfrm>
            <a:off x="1627219" y="1286828"/>
            <a:ext cx="8937559" cy="4435830"/>
          </a:xfrm>
          <a:prstGeom prst="rect">
            <a:avLst/>
          </a:prstGeom>
          <a:noFill/>
        </p:spPr>
        <p:txBody>
          <a:bodyPr wrap="square" rtlCol="0">
            <a:spAutoFit/>
          </a:bodyPr>
          <a:lstStyle/>
          <a:p>
            <a:pPr>
              <a:lnSpc>
                <a:spcPct val="150000"/>
              </a:lnSpc>
            </a:pPr>
            <a:r>
              <a:rPr lang="en-US" sz="3200" i="1" dirty="0">
                <a:latin typeface="Tinos" panose="02020603050405020304" pitchFamily="18" charset="0"/>
                <a:ea typeface="Tinos" panose="02020603050405020304" pitchFamily="18" charset="0"/>
                <a:cs typeface="Tinos" panose="02020603050405020304" pitchFamily="18" charset="0"/>
              </a:rPr>
              <a:t>O God, with all your faithful followers of every age,</a:t>
            </a:r>
            <a:r>
              <a:rPr lang="en-US" sz="3200" dirty="0">
                <a:latin typeface="Tinos" panose="02020603050405020304" pitchFamily="18" charset="0"/>
                <a:ea typeface="Tinos" panose="02020603050405020304" pitchFamily="18" charset="0"/>
                <a:cs typeface="Tinos" panose="02020603050405020304" pitchFamily="18" charset="0"/>
              </a:rPr>
              <a:t> </a:t>
            </a:r>
            <a:r>
              <a:rPr lang="en-US" sz="3200" b="1" dirty="0">
                <a:latin typeface="Tinos" panose="02020603050405020304" pitchFamily="18" charset="0"/>
                <a:ea typeface="Tinos" panose="02020603050405020304" pitchFamily="18" charset="0"/>
                <a:cs typeface="Tinos" panose="02020603050405020304" pitchFamily="18" charset="0"/>
              </a:rPr>
              <a:t>we praise you, the rock of our life.  Be our strong foundation and form us into the body of your Son, that we may gladly minister to all the world, through Jesus Christ, our Savior and Lord. Amen.</a:t>
            </a:r>
            <a:endParaRPr lang="en-US" sz="3200" b="1" dirty="0">
              <a:solidFill>
                <a:prstClr val="black"/>
              </a:solidFill>
              <a:latin typeface="Tinos" panose="02020603050405020304" pitchFamily="18" charset="0"/>
              <a:ea typeface="Tinos" panose="02020603050405020304" pitchFamily="18" charset="0"/>
              <a:cs typeface="Tinos" panose="02020603050405020304" pitchFamily="18" charset="0"/>
            </a:endParaRPr>
          </a:p>
        </p:txBody>
      </p:sp>
      <p:sp>
        <p:nvSpPr>
          <p:cNvPr id="3" name="TextBox 2">
            <a:extLst>
              <a:ext uri="{FF2B5EF4-FFF2-40B4-BE49-F238E27FC236}">
                <a16:creationId xmlns:a16="http://schemas.microsoft.com/office/drawing/2014/main" id="{501B465C-78EB-4E51-8DDF-A63664FFB370}"/>
              </a:ext>
            </a:extLst>
          </p:cNvPr>
          <p:cNvSpPr txBox="1"/>
          <p:nvPr/>
        </p:nvSpPr>
        <p:spPr>
          <a:xfrm>
            <a:off x="1627219" y="702053"/>
            <a:ext cx="89375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mn-ea"/>
                <a:cs typeface="+mn-cs"/>
              </a:rPr>
              <a:t>PRAYER OF THE DAY</a:t>
            </a:r>
          </a:p>
        </p:txBody>
      </p:sp>
    </p:spTree>
    <p:extLst>
      <p:ext uri="{BB962C8B-B14F-4D97-AF65-F5344CB8AC3E}">
        <p14:creationId xmlns:p14="http://schemas.microsoft.com/office/powerpoint/2010/main" val="61432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1EBDDF-D415-4D35-86B7-119E1F0701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09" y="-685799"/>
            <a:ext cx="12495379" cy="8200092"/>
          </a:xfrm>
          <a:prstGeom prst="rect">
            <a:avLst/>
          </a:prstGeom>
          <a:effectLst>
            <a:outerShdw blurRad="50800" dist="38100" dir="16200000" rotWithShape="0">
              <a:prstClr val="black">
                <a:alpha val="40000"/>
              </a:prstClr>
            </a:outerShdw>
            <a:reflection blurRad="6350" stA="50000" endA="300" endPos="55500" dist="50800" dir="5400000" sy="-100000" algn="bl" rotWithShape="0"/>
          </a:effectLst>
        </p:spPr>
      </p:pic>
      <p:sp>
        <p:nvSpPr>
          <p:cNvPr id="4" name="TextBox 3">
            <a:extLst>
              <a:ext uri="{FF2B5EF4-FFF2-40B4-BE49-F238E27FC236}">
                <a16:creationId xmlns:a16="http://schemas.microsoft.com/office/drawing/2014/main" id="{CAF32305-D80A-2961-985A-7509F305A22C}"/>
              </a:ext>
            </a:extLst>
          </p:cNvPr>
          <p:cNvSpPr txBox="1"/>
          <p:nvPr/>
        </p:nvSpPr>
        <p:spPr>
          <a:xfrm flipH="1">
            <a:off x="558799" y="3205645"/>
            <a:ext cx="2844799" cy="2308324"/>
          </a:xfrm>
          <a:prstGeom prst="rect">
            <a:avLst/>
          </a:prstGeom>
          <a:noFill/>
        </p:spPr>
        <p:txBody>
          <a:bodyPr wrap="square" rtlCol="0">
            <a:spAutoFit/>
          </a:bodyPr>
          <a:lstStyle/>
          <a:p>
            <a:pPr algn="ctr"/>
            <a:r>
              <a:rPr lang="en-US" sz="3600" b="1" dirty="0">
                <a:solidFill>
                  <a:schemeClr val="bg1"/>
                </a:solidFill>
              </a:rPr>
              <a:t>We welcome the children to our worship!</a:t>
            </a:r>
          </a:p>
        </p:txBody>
      </p:sp>
    </p:spTree>
    <p:extLst>
      <p:ext uri="{BB962C8B-B14F-4D97-AF65-F5344CB8AC3E}">
        <p14:creationId xmlns:p14="http://schemas.microsoft.com/office/powerpoint/2010/main" val="3442852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EC185E-FCCD-D0D5-CBB3-2A272199E2C1}"/>
              </a:ext>
            </a:extLst>
          </p:cNvPr>
          <p:cNvSpPr txBox="1"/>
          <p:nvPr/>
        </p:nvSpPr>
        <p:spPr>
          <a:xfrm flipH="1">
            <a:off x="7441176" y="865738"/>
            <a:ext cx="4750823" cy="2887842"/>
          </a:xfrm>
          <a:prstGeom prst="rect">
            <a:avLst/>
          </a:prstGeom>
          <a:noFill/>
        </p:spPr>
        <p:txBody>
          <a:bodyPr wrap="square" rtlCol="0">
            <a:spAutoFit/>
          </a:bodyPr>
          <a:lstStyle/>
          <a:p>
            <a:pPr algn="ctr">
              <a:lnSpc>
                <a:spcPct val="150000"/>
              </a:lnSpc>
            </a:pPr>
            <a:r>
              <a:rPr lang="en-US" sz="3600" b="1" dirty="0"/>
              <a:t>THE WORD</a:t>
            </a:r>
          </a:p>
          <a:p>
            <a:pPr algn="ctr">
              <a:lnSpc>
                <a:spcPct val="150000"/>
              </a:lnSpc>
            </a:pPr>
            <a:endParaRPr lang="en-US" sz="2800" dirty="0"/>
          </a:p>
          <a:p>
            <a:pPr algn="ctr">
              <a:lnSpc>
                <a:spcPct val="150000"/>
              </a:lnSpc>
            </a:pPr>
            <a:r>
              <a:rPr lang="en-US" sz="3200" b="1" dirty="0"/>
              <a:t>Isaiah 51:1-6</a:t>
            </a:r>
          </a:p>
          <a:p>
            <a:pPr algn="ctr">
              <a:lnSpc>
                <a:spcPct val="150000"/>
              </a:lnSpc>
            </a:pPr>
            <a:endParaRPr lang="en-US" sz="2800" dirty="0"/>
          </a:p>
        </p:txBody>
      </p:sp>
      <p:sp>
        <p:nvSpPr>
          <p:cNvPr id="4" name="TextBox 3">
            <a:extLst>
              <a:ext uri="{FF2B5EF4-FFF2-40B4-BE49-F238E27FC236}">
                <a16:creationId xmlns:a16="http://schemas.microsoft.com/office/drawing/2014/main" id="{0256399C-CC9A-6A58-FBA7-BCE48CA8C466}"/>
              </a:ext>
            </a:extLst>
          </p:cNvPr>
          <p:cNvSpPr txBox="1"/>
          <p:nvPr/>
        </p:nvSpPr>
        <p:spPr>
          <a:xfrm>
            <a:off x="-824066" y="74256"/>
            <a:ext cx="5574890" cy="523220"/>
          </a:xfrm>
          <a:prstGeom prst="rect">
            <a:avLst/>
          </a:prstGeom>
          <a:noFill/>
        </p:spPr>
        <p:txBody>
          <a:bodyPr wrap="square" rtlCol="0">
            <a:spAutoFit/>
          </a:bodyPr>
          <a:lstStyle/>
          <a:p>
            <a:pPr algn="ctr"/>
            <a:endParaRPr lang="en-US" sz="2800" i="1" dirty="0"/>
          </a:p>
        </p:txBody>
      </p:sp>
      <p:pic>
        <p:nvPicPr>
          <p:cNvPr id="2" name="Picture Placeholder 5">
            <a:extLst>
              <a:ext uri="{FF2B5EF4-FFF2-40B4-BE49-F238E27FC236}">
                <a16:creationId xmlns:a16="http://schemas.microsoft.com/office/drawing/2014/main" id="{D27C0FD6-DF6F-AFDE-1227-B49DDAED8737}"/>
              </a:ext>
            </a:extLst>
          </p:cNvPr>
          <p:cNvPicPr>
            <a:picLocks noChangeAspect="1"/>
          </p:cNvPicPr>
          <p:nvPr/>
        </p:nvPicPr>
        <p:blipFill>
          <a:blip r:embed="rId2">
            <a:extLst>
              <a:ext uri="{28A0092B-C50C-407E-A947-70E740481C1C}">
                <a14:useLocalDpi xmlns:a14="http://schemas.microsoft.com/office/drawing/2010/main" val="0"/>
              </a:ext>
            </a:extLst>
          </a:blip>
          <a:srcRect l="7785" r="7785"/>
          <a:stretch>
            <a:fillRect/>
          </a:stretch>
        </p:blipFill>
        <p:spPr>
          <a:xfrm>
            <a:off x="-140679" y="0"/>
            <a:ext cx="7581857" cy="6878339"/>
          </a:xfrm>
          <a:prstGeom prst="rect">
            <a:avLst/>
          </a:prstGeom>
        </p:spPr>
      </p:pic>
      <p:sp>
        <p:nvSpPr>
          <p:cNvPr id="6" name="TextBox 5">
            <a:extLst>
              <a:ext uri="{FF2B5EF4-FFF2-40B4-BE49-F238E27FC236}">
                <a16:creationId xmlns:a16="http://schemas.microsoft.com/office/drawing/2014/main" id="{9D304887-5D6D-CE46-CEA7-8F4EB737EAB2}"/>
              </a:ext>
            </a:extLst>
          </p:cNvPr>
          <p:cNvSpPr txBox="1"/>
          <p:nvPr/>
        </p:nvSpPr>
        <p:spPr>
          <a:xfrm>
            <a:off x="7441176" y="4514566"/>
            <a:ext cx="4750824" cy="1054263"/>
          </a:xfrm>
          <a:prstGeom prst="rect">
            <a:avLst/>
          </a:prstGeom>
          <a:noFill/>
        </p:spPr>
        <p:txBody>
          <a:bodyPr wrap="square">
            <a:spAutoFit/>
          </a:bodyPr>
          <a:lstStyle/>
          <a:p>
            <a:pPr marL="52705" marR="0" indent="-52705" algn="ctr">
              <a:lnSpc>
                <a:spcPct val="115000"/>
              </a:lnSpc>
              <a:spcBef>
                <a:spcPts val="0"/>
              </a:spcBef>
              <a:spcAft>
                <a:spcPts val="0"/>
              </a:spcAft>
            </a:pPr>
            <a:r>
              <a:rPr lang="en-US" sz="2800" dirty="0">
                <a:effectLst/>
                <a:ea typeface="Calibri" panose="020F0502020204030204" pitchFamily="34" charset="0"/>
                <a:cs typeface="Times New Roman" panose="02020603050405020304" pitchFamily="18" charset="0"/>
              </a:rPr>
              <a:t>Word of God, Word of Life.  </a:t>
            </a:r>
          </a:p>
          <a:p>
            <a:pPr marL="0" marR="0" algn="ctr">
              <a:lnSpc>
                <a:spcPct val="115000"/>
              </a:lnSpc>
              <a:spcBef>
                <a:spcPts val="0"/>
              </a:spcBef>
              <a:spcAft>
                <a:spcPts val="800"/>
              </a:spcAft>
            </a:pPr>
            <a:r>
              <a:rPr lang="en-US" sz="2800" b="1" dirty="0">
                <a:effectLst/>
                <a:ea typeface="Calibri" panose="020F0502020204030204" pitchFamily="34" charset="0"/>
                <a:cs typeface="Times New Roman" panose="02020603050405020304" pitchFamily="18" charset="0"/>
              </a:rPr>
              <a:t>Thanks be to God.</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7890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0F27E9-8203-AB5E-AC1A-B18282FE07DB}"/>
              </a:ext>
            </a:extLst>
          </p:cNvPr>
          <p:cNvSpPr txBox="1"/>
          <p:nvPr/>
        </p:nvSpPr>
        <p:spPr>
          <a:xfrm>
            <a:off x="4145575" y="562791"/>
            <a:ext cx="3029925" cy="769441"/>
          </a:xfrm>
          <a:prstGeom prst="rect">
            <a:avLst/>
          </a:prstGeom>
          <a:noFill/>
        </p:spPr>
        <p:txBody>
          <a:bodyPr wrap="square" rtlCol="0">
            <a:spAutoFit/>
          </a:bodyPr>
          <a:lstStyle/>
          <a:p>
            <a:r>
              <a:rPr lang="en-US" sz="4400" b="1" dirty="0">
                <a:latin typeface="Tinos" panose="02020603050405020304" pitchFamily="18" charset="0"/>
                <a:ea typeface="Tinos" panose="02020603050405020304" pitchFamily="18" charset="0"/>
                <a:cs typeface="Tinos" panose="02020603050405020304" pitchFamily="18" charset="0"/>
              </a:rPr>
              <a:t>Psalm 138</a:t>
            </a:r>
          </a:p>
        </p:txBody>
      </p:sp>
      <p:sp>
        <p:nvSpPr>
          <p:cNvPr id="6" name="TextBox 5">
            <a:extLst>
              <a:ext uri="{FF2B5EF4-FFF2-40B4-BE49-F238E27FC236}">
                <a16:creationId xmlns:a16="http://schemas.microsoft.com/office/drawing/2014/main" id="{DDD07F51-571B-6056-9AF5-CD140752DC37}"/>
              </a:ext>
            </a:extLst>
          </p:cNvPr>
          <p:cNvSpPr txBox="1"/>
          <p:nvPr/>
        </p:nvSpPr>
        <p:spPr>
          <a:xfrm>
            <a:off x="2197100" y="1231900"/>
            <a:ext cx="7353300" cy="4547527"/>
          </a:xfrm>
          <a:prstGeom prst="rect">
            <a:avLst/>
          </a:prstGeom>
          <a:noFill/>
        </p:spPr>
        <p:txBody>
          <a:bodyPr wrap="square">
            <a:spAutoFit/>
          </a:bodyPr>
          <a:lstStyle/>
          <a:p>
            <a:pPr>
              <a:lnSpc>
                <a:spcPct val="150000"/>
              </a:lnSpc>
            </a:pPr>
            <a:r>
              <a:rPr lang="en-US" sz="2800" baseline="30000" dirty="0">
                <a:solidFill>
                  <a:srgbClr val="808080"/>
                </a:solidFill>
                <a:effectLst/>
                <a:latin typeface="Tinos" panose="02020603050405020304" pitchFamily="18" charset="0"/>
                <a:ea typeface="Times New Roman" panose="02020603050405020304" pitchFamily="18" charset="0"/>
              </a:rPr>
              <a:t>1</a:t>
            </a:r>
            <a:r>
              <a:rPr lang="en-US" sz="2800" dirty="0">
                <a:effectLst/>
                <a:latin typeface="Tinos" panose="02020603050405020304" pitchFamily="18" charset="0"/>
                <a:ea typeface="Times New Roman" panose="02020603050405020304" pitchFamily="18" charset="0"/>
              </a:rPr>
              <a:t> I will give thanks to you, O </a:t>
            </a:r>
            <a:r>
              <a:rPr lang="en-US" sz="2800" cap="small" dirty="0">
                <a:effectLst/>
                <a:latin typeface="Tinos" panose="02020603050405020304" pitchFamily="18" charset="0"/>
                <a:ea typeface="Times New Roman" panose="02020603050405020304" pitchFamily="18" charset="0"/>
              </a:rPr>
              <a:t>Lord</a:t>
            </a:r>
            <a:r>
              <a:rPr lang="en-US" sz="2800" dirty="0">
                <a:effectLst/>
                <a:latin typeface="Tinos" panose="02020603050405020304" pitchFamily="18" charset="0"/>
                <a:ea typeface="Times New Roman" panose="02020603050405020304" pitchFamily="18" charset="0"/>
              </a:rPr>
              <a:t>, with my whole heart; before the gods I will sing your praise.</a:t>
            </a:r>
            <a:br>
              <a:rPr lang="en-US" sz="2800" dirty="0">
                <a:effectLst/>
                <a:latin typeface="Tinos" panose="02020603050405020304" pitchFamily="18" charset="0"/>
                <a:ea typeface="Times New Roman" panose="02020603050405020304" pitchFamily="18" charset="0"/>
              </a:rPr>
            </a:br>
            <a:r>
              <a:rPr lang="en-US" sz="2800" baseline="30000" dirty="0">
                <a:solidFill>
                  <a:srgbClr val="808080"/>
                </a:solidFill>
                <a:effectLst/>
                <a:latin typeface="Tinos" panose="02020603050405020304" pitchFamily="18" charset="0"/>
                <a:ea typeface="Times New Roman" panose="02020603050405020304" pitchFamily="18" charset="0"/>
              </a:rPr>
              <a:t>2</a:t>
            </a:r>
            <a:r>
              <a:rPr lang="en-US" sz="2800" dirty="0">
                <a:effectLst/>
                <a:latin typeface="Tinos" panose="02020603050405020304" pitchFamily="18" charset="0"/>
                <a:ea typeface="Times New Roman" panose="02020603050405020304" pitchFamily="18" charset="0"/>
              </a:rPr>
              <a:t> </a:t>
            </a:r>
            <a:r>
              <a:rPr lang="en-US" sz="2800" b="1" dirty="0">
                <a:effectLst/>
                <a:latin typeface="Tinos" panose="02020603050405020304" pitchFamily="18" charset="0"/>
                <a:ea typeface="Times New Roman" panose="02020603050405020304" pitchFamily="18" charset="0"/>
              </a:rPr>
              <a:t>I will bow down toward your holy temple and praise your name, because of your steadfast love and faithfulness; for you have glorified your name and your word above all things.</a:t>
            </a:r>
            <a:endParaRPr lang="en-US" dirty="0"/>
          </a:p>
        </p:txBody>
      </p:sp>
    </p:spTree>
    <p:extLst>
      <p:ext uri="{BB962C8B-B14F-4D97-AF65-F5344CB8AC3E}">
        <p14:creationId xmlns:p14="http://schemas.microsoft.com/office/powerpoint/2010/main" val="482066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75AA2A0E-187C-E8DE-5BD0-362EDA49133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0F0BFA5-3D15-B9E1-F80D-1BB1D3AEB844}"/>
              </a:ext>
            </a:extLst>
          </p:cNvPr>
          <p:cNvSpPr txBox="1"/>
          <p:nvPr/>
        </p:nvSpPr>
        <p:spPr>
          <a:xfrm>
            <a:off x="2247901" y="257991"/>
            <a:ext cx="6438899" cy="769441"/>
          </a:xfrm>
          <a:prstGeom prst="rect">
            <a:avLst/>
          </a:prstGeom>
          <a:noFill/>
        </p:spPr>
        <p:txBody>
          <a:bodyPr wrap="square" rtlCol="0">
            <a:spAutoFit/>
          </a:bodyPr>
          <a:lstStyle/>
          <a:p>
            <a:pPr algn="ctr"/>
            <a:r>
              <a:rPr lang="en-US" sz="4400" b="1" dirty="0">
                <a:latin typeface="Tinos" panose="02020603050405020304" pitchFamily="18" charset="0"/>
                <a:ea typeface="Tinos" panose="02020603050405020304" pitchFamily="18" charset="0"/>
                <a:cs typeface="Tinos" panose="02020603050405020304" pitchFamily="18" charset="0"/>
              </a:rPr>
              <a:t>Psalm 138</a:t>
            </a:r>
          </a:p>
        </p:txBody>
      </p:sp>
      <p:sp>
        <p:nvSpPr>
          <p:cNvPr id="6" name="TextBox 5">
            <a:extLst>
              <a:ext uri="{FF2B5EF4-FFF2-40B4-BE49-F238E27FC236}">
                <a16:creationId xmlns:a16="http://schemas.microsoft.com/office/drawing/2014/main" id="{4E3F6688-BE61-EFDE-D5D6-91CF0342CA23}"/>
              </a:ext>
            </a:extLst>
          </p:cNvPr>
          <p:cNvSpPr txBox="1"/>
          <p:nvPr/>
        </p:nvSpPr>
        <p:spPr>
          <a:xfrm>
            <a:off x="2247900" y="1027432"/>
            <a:ext cx="6654800" cy="4547527"/>
          </a:xfrm>
          <a:prstGeom prst="rect">
            <a:avLst/>
          </a:prstGeom>
          <a:noFill/>
        </p:spPr>
        <p:txBody>
          <a:bodyPr wrap="square">
            <a:spAutoFit/>
          </a:bodyPr>
          <a:lstStyle/>
          <a:p>
            <a:pPr>
              <a:lnSpc>
                <a:spcPct val="150000"/>
              </a:lnSpc>
            </a:pPr>
            <a:r>
              <a:rPr lang="en-US" sz="2800" baseline="30000" dirty="0">
                <a:solidFill>
                  <a:srgbClr val="808080"/>
                </a:solidFill>
                <a:effectLst/>
                <a:latin typeface="Tinos" panose="02020603050405020304" pitchFamily="18" charset="0"/>
                <a:ea typeface="Times New Roman" panose="02020603050405020304" pitchFamily="18" charset="0"/>
              </a:rPr>
              <a:t>3</a:t>
            </a:r>
            <a:r>
              <a:rPr lang="en-US" sz="2800" dirty="0">
                <a:effectLst/>
                <a:latin typeface="Tinos" panose="02020603050405020304" pitchFamily="18" charset="0"/>
                <a:ea typeface="Times New Roman" panose="02020603050405020304" pitchFamily="18" charset="0"/>
              </a:rPr>
              <a:t> When I called, you answered me; you increased my strength within me.</a:t>
            </a:r>
            <a:br>
              <a:rPr lang="en-US" sz="2800" dirty="0">
                <a:effectLst/>
                <a:latin typeface="Tinos" panose="02020603050405020304" pitchFamily="18" charset="0"/>
                <a:ea typeface="Times New Roman" panose="02020603050405020304" pitchFamily="18" charset="0"/>
              </a:rPr>
            </a:br>
            <a:r>
              <a:rPr lang="en-US" sz="2800" baseline="30000" dirty="0">
                <a:solidFill>
                  <a:srgbClr val="808080"/>
                </a:solidFill>
                <a:effectLst/>
                <a:latin typeface="Tinos" panose="02020603050405020304" pitchFamily="18" charset="0"/>
                <a:ea typeface="Times New Roman" panose="02020603050405020304" pitchFamily="18" charset="0"/>
              </a:rPr>
              <a:t>4</a:t>
            </a:r>
            <a:r>
              <a:rPr lang="en-US" sz="2800" dirty="0">
                <a:effectLst/>
                <a:latin typeface="Tinos" panose="02020603050405020304" pitchFamily="18" charset="0"/>
                <a:ea typeface="Times New Roman" panose="02020603050405020304" pitchFamily="18" charset="0"/>
              </a:rPr>
              <a:t> </a:t>
            </a:r>
            <a:r>
              <a:rPr lang="en-US" sz="2800" b="1" dirty="0">
                <a:effectLst/>
                <a:latin typeface="Tinos" panose="02020603050405020304" pitchFamily="18" charset="0"/>
                <a:ea typeface="Times New Roman" panose="02020603050405020304" pitchFamily="18" charset="0"/>
              </a:rPr>
              <a:t>All the rulers of the earth will praise you, O </a:t>
            </a:r>
            <a:r>
              <a:rPr lang="en-US" sz="2800" b="1" cap="small" dirty="0">
                <a:effectLst/>
                <a:latin typeface="Tinos" panose="02020603050405020304" pitchFamily="18" charset="0"/>
                <a:ea typeface="Times New Roman" panose="02020603050405020304" pitchFamily="18" charset="0"/>
              </a:rPr>
              <a:t>Lord</a:t>
            </a:r>
            <a:r>
              <a:rPr lang="en-US" sz="2800" b="1" dirty="0">
                <a:effectLst/>
                <a:latin typeface="Tinos" panose="02020603050405020304" pitchFamily="18" charset="0"/>
                <a:ea typeface="Times New Roman" panose="02020603050405020304" pitchFamily="18" charset="0"/>
              </a:rPr>
              <a:t>, when they have heard the words of your mouth. </a:t>
            </a:r>
            <a:br>
              <a:rPr lang="en-US" sz="2800" dirty="0">
                <a:effectLst/>
                <a:latin typeface="Tinos" panose="02020603050405020304" pitchFamily="18" charset="0"/>
                <a:ea typeface="Times New Roman" panose="02020603050405020304" pitchFamily="18" charset="0"/>
              </a:rPr>
            </a:br>
            <a:r>
              <a:rPr lang="en-US" sz="2800" baseline="30000" dirty="0">
                <a:solidFill>
                  <a:srgbClr val="808080"/>
                </a:solidFill>
                <a:effectLst/>
                <a:latin typeface="Tinos" panose="02020603050405020304" pitchFamily="18" charset="0"/>
                <a:ea typeface="Times New Roman" panose="02020603050405020304" pitchFamily="18" charset="0"/>
              </a:rPr>
              <a:t>5</a:t>
            </a:r>
            <a:r>
              <a:rPr lang="en-US" sz="2800" dirty="0">
                <a:effectLst/>
                <a:latin typeface="Tinos" panose="02020603050405020304" pitchFamily="18" charset="0"/>
                <a:ea typeface="Times New Roman" panose="02020603050405020304" pitchFamily="18" charset="0"/>
              </a:rPr>
              <a:t> They will sing of the ways of the </a:t>
            </a:r>
            <a:r>
              <a:rPr lang="en-US" sz="2800" cap="small" dirty="0">
                <a:effectLst/>
                <a:latin typeface="Tinos" panose="02020603050405020304" pitchFamily="18" charset="0"/>
                <a:ea typeface="Times New Roman" panose="02020603050405020304" pitchFamily="18" charset="0"/>
              </a:rPr>
              <a:t>Lord</a:t>
            </a:r>
            <a:r>
              <a:rPr lang="en-US" sz="2800" dirty="0">
                <a:effectLst/>
                <a:latin typeface="Tinos" panose="02020603050405020304" pitchFamily="18" charset="0"/>
                <a:ea typeface="Times New Roman" panose="02020603050405020304" pitchFamily="18" charset="0"/>
              </a:rPr>
              <a:t>,</a:t>
            </a:r>
            <a:br>
              <a:rPr lang="en-US" sz="2800" dirty="0">
                <a:effectLst/>
                <a:latin typeface="Tinos" panose="02020603050405020304" pitchFamily="18" charset="0"/>
                <a:ea typeface="Times New Roman" panose="02020603050405020304" pitchFamily="18" charset="0"/>
              </a:rPr>
            </a:br>
            <a:r>
              <a:rPr lang="en-US" sz="2800" dirty="0">
                <a:effectLst/>
                <a:latin typeface="Tinos" panose="02020603050405020304" pitchFamily="18" charset="0"/>
                <a:ea typeface="Times New Roman" panose="02020603050405020304" pitchFamily="18" charset="0"/>
              </a:rPr>
              <a:t>that great is the glory of the </a:t>
            </a:r>
            <a:r>
              <a:rPr lang="en-US" sz="2800" cap="small" dirty="0">
                <a:effectLst/>
                <a:latin typeface="Tinos" panose="02020603050405020304" pitchFamily="18" charset="0"/>
                <a:ea typeface="Times New Roman" panose="02020603050405020304" pitchFamily="18" charset="0"/>
              </a:rPr>
              <a:t>Lord</a:t>
            </a:r>
            <a:r>
              <a:rPr lang="en-US" sz="2800" dirty="0">
                <a:effectLst/>
                <a:latin typeface="Tinos"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1445992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5D729266-1BF9-54F8-0422-7E1BE0F8B96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AEE6B66-9FB4-A7E3-3EA5-DD03AECAFD32}"/>
              </a:ext>
            </a:extLst>
          </p:cNvPr>
          <p:cNvSpPr txBox="1"/>
          <p:nvPr/>
        </p:nvSpPr>
        <p:spPr>
          <a:xfrm>
            <a:off x="1993901" y="393700"/>
            <a:ext cx="7008784" cy="769441"/>
          </a:xfrm>
          <a:prstGeom prst="rect">
            <a:avLst/>
          </a:prstGeom>
          <a:noFill/>
        </p:spPr>
        <p:txBody>
          <a:bodyPr wrap="square" rtlCol="0">
            <a:spAutoFit/>
          </a:bodyPr>
          <a:lstStyle/>
          <a:p>
            <a:pPr algn="ctr"/>
            <a:r>
              <a:rPr lang="en-US" sz="4400" b="1" dirty="0">
                <a:latin typeface="Tinos" panose="02020603050405020304" pitchFamily="18" charset="0"/>
                <a:ea typeface="Tinos" panose="02020603050405020304" pitchFamily="18" charset="0"/>
                <a:cs typeface="Tinos" panose="02020603050405020304" pitchFamily="18" charset="0"/>
              </a:rPr>
              <a:t>Psalm 138</a:t>
            </a:r>
          </a:p>
        </p:txBody>
      </p:sp>
      <p:sp>
        <p:nvSpPr>
          <p:cNvPr id="4" name="TextBox 3">
            <a:extLst>
              <a:ext uri="{FF2B5EF4-FFF2-40B4-BE49-F238E27FC236}">
                <a16:creationId xmlns:a16="http://schemas.microsoft.com/office/drawing/2014/main" id="{71A8C3B9-D447-DAA6-05AA-1DDABB2E515E}"/>
              </a:ext>
            </a:extLst>
          </p:cNvPr>
          <p:cNvSpPr txBox="1"/>
          <p:nvPr/>
        </p:nvSpPr>
        <p:spPr>
          <a:xfrm>
            <a:off x="1993900" y="1027432"/>
            <a:ext cx="7708900" cy="5284026"/>
          </a:xfrm>
          <a:prstGeom prst="rect">
            <a:avLst/>
          </a:prstGeom>
          <a:noFill/>
        </p:spPr>
        <p:txBody>
          <a:bodyPr wrap="square">
            <a:spAutoFit/>
          </a:bodyPr>
          <a:lstStyle/>
          <a:p>
            <a:pPr>
              <a:lnSpc>
                <a:spcPct val="150000"/>
              </a:lnSpc>
            </a:pPr>
            <a:r>
              <a:rPr lang="en-US" sz="2800" baseline="30000" dirty="0">
                <a:solidFill>
                  <a:srgbClr val="808080"/>
                </a:solidFill>
                <a:effectLst/>
                <a:latin typeface="Tinos" panose="02020603050405020304" pitchFamily="18" charset="0"/>
                <a:ea typeface="Times New Roman" panose="02020603050405020304" pitchFamily="18" charset="0"/>
              </a:rPr>
              <a:t>6</a:t>
            </a:r>
            <a:r>
              <a:rPr lang="en-US" sz="2800" dirty="0">
                <a:effectLst/>
                <a:latin typeface="Tinos" panose="02020603050405020304" pitchFamily="18" charset="0"/>
                <a:ea typeface="Times New Roman" panose="02020603050405020304" pitchFamily="18" charset="0"/>
              </a:rPr>
              <a:t> </a:t>
            </a:r>
            <a:r>
              <a:rPr lang="en-US" sz="2800" b="1" dirty="0">
                <a:effectLst/>
                <a:latin typeface="Tinos" panose="02020603050405020304" pitchFamily="18" charset="0"/>
                <a:ea typeface="Times New Roman" panose="02020603050405020304" pitchFamily="18" charset="0"/>
              </a:rPr>
              <a:t>The </a:t>
            </a:r>
            <a:r>
              <a:rPr lang="en-US" sz="2800" b="1" cap="small" dirty="0">
                <a:effectLst/>
                <a:latin typeface="Tinos" panose="02020603050405020304" pitchFamily="18" charset="0"/>
                <a:ea typeface="Times New Roman" panose="02020603050405020304" pitchFamily="18" charset="0"/>
              </a:rPr>
              <a:t>Lord</a:t>
            </a:r>
            <a:r>
              <a:rPr lang="en-US" sz="2800" b="1" dirty="0">
                <a:effectLst/>
                <a:latin typeface="Tinos" panose="02020603050405020304" pitchFamily="18" charset="0"/>
                <a:ea typeface="Times New Roman" panose="02020603050405020304" pitchFamily="18" charset="0"/>
              </a:rPr>
              <a:t> is high, yet cares for the lowly,</a:t>
            </a:r>
            <a:br>
              <a:rPr lang="en-US" sz="2800" dirty="0">
                <a:effectLst/>
                <a:latin typeface="Tinos" panose="02020603050405020304" pitchFamily="18" charset="0"/>
                <a:ea typeface="Times New Roman" panose="02020603050405020304" pitchFamily="18" charset="0"/>
              </a:rPr>
            </a:br>
            <a:r>
              <a:rPr lang="en-US" sz="2800" b="1" dirty="0">
                <a:effectLst/>
                <a:latin typeface="Tinos" panose="02020603050405020304" pitchFamily="18" charset="0"/>
                <a:ea typeface="Times New Roman" panose="02020603050405020304" pitchFamily="18" charset="0"/>
              </a:rPr>
              <a:t>perceiving the haughty from afar.</a:t>
            </a:r>
            <a:br>
              <a:rPr lang="en-US" sz="2800" dirty="0">
                <a:effectLst/>
                <a:latin typeface="Tinos" panose="02020603050405020304" pitchFamily="18" charset="0"/>
                <a:ea typeface="Times New Roman" panose="02020603050405020304" pitchFamily="18" charset="0"/>
              </a:rPr>
            </a:br>
            <a:r>
              <a:rPr lang="en-US" sz="2800" baseline="30000" dirty="0">
                <a:solidFill>
                  <a:srgbClr val="808080"/>
                </a:solidFill>
                <a:effectLst/>
                <a:latin typeface="Tinos" panose="02020603050405020304" pitchFamily="18" charset="0"/>
                <a:ea typeface="Times New Roman" panose="02020603050405020304" pitchFamily="18" charset="0"/>
              </a:rPr>
              <a:t>7</a:t>
            </a:r>
            <a:r>
              <a:rPr lang="en-US" sz="2800" dirty="0">
                <a:effectLst/>
                <a:latin typeface="Tinos" panose="02020603050405020304" pitchFamily="18" charset="0"/>
                <a:ea typeface="Times New Roman" panose="02020603050405020304" pitchFamily="18" charset="0"/>
              </a:rPr>
              <a:t> Though I walk in the midst of trouble, you keep me safe; you stretch forth your hand against the fury of my enemies; your right hand shall save me.</a:t>
            </a:r>
            <a:br>
              <a:rPr lang="en-US" sz="2800" dirty="0">
                <a:effectLst/>
                <a:latin typeface="Tinos" panose="02020603050405020304" pitchFamily="18" charset="0"/>
                <a:ea typeface="Times New Roman" panose="02020603050405020304" pitchFamily="18" charset="0"/>
              </a:rPr>
            </a:br>
            <a:r>
              <a:rPr lang="en-US" sz="2800" baseline="30000" dirty="0">
                <a:solidFill>
                  <a:srgbClr val="808080"/>
                </a:solidFill>
                <a:effectLst/>
                <a:latin typeface="Tinos" panose="02020603050405020304" pitchFamily="18" charset="0"/>
                <a:ea typeface="Times New Roman" panose="02020603050405020304" pitchFamily="18" charset="0"/>
              </a:rPr>
              <a:t>8</a:t>
            </a:r>
            <a:r>
              <a:rPr lang="en-US" sz="2800" dirty="0">
                <a:effectLst/>
                <a:latin typeface="Tinos" panose="02020603050405020304" pitchFamily="18" charset="0"/>
                <a:ea typeface="Times New Roman" panose="02020603050405020304" pitchFamily="18" charset="0"/>
              </a:rPr>
              <a:t> </a:t>
            </a:r>
            <a:r>
              <a:rPr lang="en-US" sz="2800" b="1" dirty="0">
                <a:effectLst/>
                <a:latin typeface="Tinos" panose="02020603050405020304" pitchFamily="18" charset="0"/>
                <a:ea typeface="Times New Roman" panose="02020603050405020304" pitchFamily="18" charset="0"/>
              </a:rPr>
              <a:t>You will make good your purpose for me; O </a:t>
            </a:r>
            <a:r>
              <a:rPr lang="en-US" sz="2800" b="1" cap="small" dirty="0">
                <a:effectLst/>
                <a:latin typeface="Tinos" panose="02020603050405020304" pitchFamily="18" charset="0"/>
                <a:ea typeface="Times New Roman" panose="02020603050405020304" pitchFamily="18" charset="0"/>
              </a:rPr>
              <a:t>Lord</a:t>
            </a:r>
            <a:r>
              <a:rPr lang="en-US" sz="2800" b="1" dirty="0">
                <a:effectLst/>
                <a:latin typeface="Tinos" panose="02020603050405020304" pitchFamily="18" charset="0"/>
                <a:ea typeface="Times New Roman" panose="02020603050405020304" pitchFamily="18" charset="0"/>
              </a:rPr>
              <a:t>, your steadfast love endures forever; do not abandon the works of your hands. </a:t>
            </a:r>
            <a:endParaRPr lang="en-US" sz="2800" dirty="0"/>
          </a:p>
        </p:txBody>
      </p:sp>
    </p:spTree>
    <p:extLst>
      <p:ext uri="{BB962C8B-B14F-4D97-AF65-F5344CB8AC3E}">
        <p14:creationId xmlns:p14="http://schemas.microsoft.com/office/powerpoint/2010/main" val="185503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B584B-A2C1-223B-DF89-74B1D0D8EE4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0C1D578-C16A-6303-DFCD-A74D1C55CC87}"/>
              </a:ext>
            </a:extLst>
          </p:cNvPr>
          <p:cNvSpPr txBox="1"/>
          <p:nvPr/>
        </p:nvSpPr>
        <p:spPr>
          <a:xfrm flipH="1">
            <a:off x="7441178" y="945679"/>
            <a:ext cx="4750822" cy="2887842"/>
          </a:xfrm>
          <a:prstGeom prst="rect">
            <a:avLst/>
          </a:prstGeom>
          <a:noFill/>
        </p:spPr>
        <p:txBody>
          <a:bodyPr wrap="square" rtlCol="0">
            <a:spAutoFit/>
          </a:bodyPr>
          <a:lstStyle/>
          <a:p>
            <a:pPr algn="ctr">
              <a:lnSpc>
                <a:spcPct val="150000"/>
              </a:lnSpc>
            </a:pPr>
            <a:r>
              <a:rPr lang="en-US" sz="3600" b="1" dirty="0"/>
              <a:t>THE WORD</a:t>
            </a:r>
          </a:p>
          <a:p>
            <a:pPr algn="ctr">
              <a:lnSpc>
                <a:spcPct val="150000"/>
              </a:lnSpc>
            </a:pPr>
            <a:endParaRPr lang="en-US" sz="2800" dirty="0"/>
          </a:p>
          <a:p>
            <a:pPr algn="ctr">
              <a:lnSpc>
                <a:spcPct val="150000"/>
              </a:lnSpc>
            </a:pPr>
            <a:r>
              <a:rPr lang="en-US" sz="3200" b="1" dirty="0"/>
              <a:t>Romans 12:1-8</a:t>
            </a:r>
          </a:p>
          <a:p>
            <a:pPr algn="ctr">
              <a:lnSpc>
                <a:spcPct val="150000"/>
              </a:lnSpc>
            </a:pPr>
            <a:endParaRPr lang="en-US" sz="2800" dirty="0"/>
          </a:p>
        </p:txBody>
      </p:sp>
      <p:sp>
        <p:nvSpPr>
          <p:cNvPr id="4" name="TextBox 3">
            <a:extLst>
              <a:ext uri="{FF2B5EF4-FFF2-40B4-BE49-F238E27FC236}">
                <a16:creationId xmlns:a16="http://schemas.microsoft.com/office/drawing/2014/main" id="{87988B98-9908-DE3A-4F2D-14303EACE9AE}"/>
              </a:ext>
            </a:extLst>
          </p:cNvPr>
          <p:cNvSpPr txBox="1"/>
          <p:nvPr/>
        </p:nvSpPr>
        <p:spPr>
          <a:xfrm>
            <a:off x="-824066" y="74256"/>
            <a:ext cx="5574890" cy="523220"/>
          </a:xfrm>
          <a:prstGeom prst="rect">
            <a:avLst/>
          </a:prstGeom>
          <a:noFill/>
        </p:spPr>
        <p:txBody>
          <a:bodyPr wrap="square" rtlCol="0">
            <a:spAutoFit/>
          </a:bodyPr>
          <a:lstStyle/>
          <a:p>
            <a:pPr algn="ctr"/>
            <a:endParaRPr lang="en-US" sz="2800" i="1" dirty="0"/>
          </a:p>
        </p:txBody>
      </p:sp>
      <p:pic>
        <p:nvPicPr>
          <p:cNvPr id="2" name="Picture Placeholder 5">
            <a:extLst>
              <a:ext uri="{FF2B5EF4-FFF2-40B4-BE49-F238E27FC236}">
                <a16:creationId xmlns:a16="http://schemas.microsoft.com/office/drawing/2014/main" id="{4EB93CE3-32D1-A1A9-D911-A53A5F2AFB03}"/>
              </a:ext>
            </a:extLst>
          </p:cNvPr>
          <p:cNvPicPr>
            <a:picLocks noChangeAspect="1"/>
          </p:cNvPicPr>
          <p:nvPr/>
        </p:nvPicPr>
        <p:blipFill>
          <a:blip r:embed="rId2">
            <a:extLst>
              <a:ext uri="{28A0092B-C50C-407E-A947-70E740481C1C}">
                <a14:useLocalDpi xmlns:a14="http://schemas.microsoft.com/office/drawing/2010/main" val="0"/>
              </a:ext>
            </a:extLst>
          </a:blip>
          <a:srcRect l="7785" r="7785"/>
          <a:stretch>
            <a:fillRect/>
          </a:stretch>
        </p:blipFill>
        <p:spPr>
          <a:xfrm>
            <a:off x="-140679" y="0"/>
            <a:ext cx="7581857" cy="6878339"/>
          </a:xfrm>
          <a:prstGeom prst="rect">
            <a:avLst/>
          </a:prstGeom>
        </p:spPr>
      </p:pic>
      <p:sp>
        <p:nvSpPr>
          <p:cNvPr id="6" name="TextBox 5">
            <a:extLst>
              <a:ext uri="{FF2B5EF4-FFF2-40B4-BE49-F238E27FC236}">
                <a16:creationId xmlns:a16="http://schemas.microsoft.com/office/drawing/2014/main" id="{7BC95E54-0F96-EC86-EB09-E49E93A82DD5}"/>
              </a:ext>
            </a:extLst>
          </p:cNvPr>
          <p:cNvSpPr txBox="1"/>
          <p:nvPr/>
        </p:nvSpPr>
        <p:spPr>
          <a:xfrm>
            <a:off x="7441178" y="4514566"/>
            <a:ext cx="4750822" cy="1054263"/>
          </a:xfrm>
          <a:prstGeom prst="rect">
            <a:avLst/>
          </a:prstGeom>
          <a:noFill/>
        </p:spPr>
        <p:txBody>
          <a:bodyPr wrap="square">
            <a:spAutoFit/>
          </a:bodyPr>
          <a:lstStyle/>
          <a:p>
            <a:pPr marL="52705" marR="0" indent="-52705" algn="ctr">
              <a:lnSpc>
                <a:spcPct val="115000"/>
              </a:lnSpc>
              <a:spcBef>
                <a:spcPts val="0"/>
              </a:spcBef>
              <a:spcAft>
                <a:spcPts val="0"/>
              </a:spcAft>
            </a:pPr>
            <a:r>
              <a:rPr lang="en-US" sz="2800" dirty="0">
                <a:effectLst/>
                <a:ea typeface="Calibri" panose="020F0502020204030204" pitchFamily="34" charset="0"/>
                <a:cs typeface="Times New Roman" panose="02020603050405020304" pitchFamily="18" charset="0"/>
              </a:rPr>
              <a:t>Word of God, Word of Life.  </a:t>
            </a:r>
          </a:p>
          <a:p>
            <a:pPr marL="0" marR="0" algn="ctr">
              <a:lnSpc>
                <a:spcPct val="115000"/>
              </a:lnSpc>
              <a:spcBef>
                <a:spcPts val="0"/>
              </a:spcBef>
              <a:spcAft>
                <a:spcPts val="800"/>
              </a:spcAft>
            </a:pPr>
            <a:r>
              <a:rPr lang="en-US" sz="2800" b="1" dirty="0">
                <a:effectLst/>
                <a:ea typeface="Calibri" panose="020F0502020204030204" pitchFamily="34" charset="0"/>
                <a:cs typeface="Times New Roman" panose="02020603050405020304" pitchFamily="18" charset="0"/>
              </a:rPr>
              <a:t>Thanks be to God.</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5086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EC185E-FCCD-D0D5-CBB3-2A272199E2C1}"/>
              </a:ext>
            </a:extLst>
          </p:cNvPr>
          <p:cNvSpPr txBox="1"/>
          <p:nvPr/>
        </p:nvSpPr>
        <p:spPr>
          <a:xfrm flipH="1">
            <a:off x="7553421" y="3429000"/>
            <a:ext cx="4567951" cy="625428"/>
          </a:xfrm>
          <a:prstGeom prst="rect">
            <a:avLst/>
          </a:prstGeom>
          <a:noFill/>
        </p:spPr>
        <p:txBody>
          <a:bodyPr wrap="square" rtlCol="0">
            <a:spAutoFit/>
          </a:bodyPr>
          <a:lstStyle/>
          <a:p>
            <a:pPr algn="ctr">
              <a:lnSpc>
                <a:spcPct val="115000"/>
              </a:lnSpc>
            </a:pPr>
            <a:r>
              <a:rPr lang="en-US" sz="3200" b="1" dirty="0">
                <a:ea typeface="Times New Roman" panose="02020603050405020304" pitchFamily="18" charset="0"/>
              </a:rPr>
              <a:t>Matthew 16:13-20</a:t>
            </a:r>
            <a:endParaRPr lang="en-US" sz="2400" b="1" dirty="0">
              <a:effectLst/>
              <a:ea typeface="Times New Roman" panose="02020603050405020304" pitchFamily="18" charset="0"/>
            </a:endParaRPr>
          </a:p>
        </p:txBody>
      </p:sp>
      <p:sp>
        <p:nvSpPr>
          <p:cNvPr id="4" name="TextBox 3">
            <a:extLst>
              <a:ext uri="{FF2B5EF4-FFF2-40B4-BE49-F238E27FC236}">
                <a16:creationId xmlns:a16="http://schemas.microsoft.com/office/drawing/2014/main" id="{0256399C-CC9A-6A58-FBA7-BCE48CA8C466}"/>
              </a:ext>
            </a:extLst>
          </p:cNvPr>
          <p:cNvSpPr txBox="1"/>
          <p:nvPr/>
        </p:nvSpPr>
        <p:spPr>
          <a:xfrm>
            <a:off x="-824066" y="74256"/>
            <a:ext cx="5574890" cy="523220"/>
          </a:xfrm>
          <a:prstGeom prst="rect">
            <a:avLst/>
          </a:prstGeom>
          <a:noFill/>
        </p:spPr>
        <p:txBody>
          <a:bodyPr wrap="square" rtlCol="0">
            <a:spAutoFit/>
          </a:bodyPr>
          <a:lstStyle/>
          <a:p>
            <a:pPr algn="ctr"/>
            <a:endParaRPr lang="en-US" sz="2800" i="1" dirty="0"/>
          </a:p>
        </p:txBody>
      </p:sp>
      <p:pic>
        <p:nvPicPr>
          <p:cNvPr id="2" name="Picture Placeholder 5">
            <a:extLst>
              <a:ext uri="{FF2B5EF4-FFF2-40B4-BE49-F238E27FC236}">
                <a16:creationId xmlns:a16="http://schemas.microsoft.com/office/drawing/2014/main" id="{D27C0FD6-DF6F-AFDE-1227-B49DDAED8737}"/>
              </a:ext>
            </a:extLst>
          </p:cNvPr>
          <p:cNvPicPr>
            <a:picLocks noChangeAspect="1"/>
          </p:cNvPicPr>
          <p:nvPr/>
        </p:nvPicPr>
        <p:blipFill>
          <a:blip r:embed="rId2">
            <a:extLst>
              <a:ext uri="{28A0092B-C50C-407E-A947-70E740481C1C}">
                <a14:useLocalDpi xmlns:a14="http://schemas.microsoft.com/office/drawing/2010/main" val="0"/>
              </a:ext>
            </a:extLst>
          </a:blip>
          <a:srcRect l="7785" r="7785"/>
          <a:stretch>
            <a:fillRect/>
          </a:stretch>
        </p:blipFill>
        <p:spPr>
          <a:xfrm>
            <a:off x="-35748" y="0"/>
            <a:ext cx="7581857" cy="6878339"/>
          </a:xfrm>
          <a:prstGeom prst="rect">
            <a:avLst/>
          </a:prstGeom>
        </p:spPr>
      </p:pic>
      <p:sp>
        <p:nvSpPr>
          <p:cNvPr id="6" name="TextBox 5">
            <a:extLst>
              <a:ext uri="{FF2B5EF4-FFF2-40B4-BE49-F238E27FC236}">
                <a16:creationId xmlns:a16="http://schemas.microsoft.com/office/drawing/2014/main" id="{9D304887-5D6D-CE46-CEA7-8F4EB737EAB2}"/>
              </a:ext>
            </a:extLst>
          </p:cNvPr>
          <p:cNvSpPr txBox="1"/>
          <p:nvPr/>
        </p:nvSpPr>
        <p:spPr>
          <a:xfrm>
            <a:off x="7546110" y="819551"/>
            <a:ext cx="4567950" cy="2380588"/>
          </a:xfrm>
          <a:prstGeom prst="rect">
            <a:avLst/>
          </a:prstGeom>
          <a:noFill/>
        </p:spPr>
        <p:txBody>
          <a:bodyPr wrap="square">
            <a:spAutoFit/>
          </a:bodyPr>
          <a:lstStyle/>
          <a:p>
            <a:pPr marL="0" marR="0" algn="ctr">
              <a:lnSpc>
                <a:spcPct val="107000"/>
              </a:lnSpc>
              <a:spcBef>
                <a:spcPts val="0"/>
              </a:spcBef>
              <a:spcAft>
                <a:spcPts val="800"/>
              </a:spcAft>
            </a:pPr>
            <a:r>
              <a:rPr lang="en-US" sz="2400" dirty="0">
                <a:effectLst/>
                <a:ea typeface="Times New Roman" panose="02020603050405020304" pitchFamily="18" charset="0"/>
                <a:cs typeface="Times New Roman" panose="02020603050405020304" pitchFamily="18" charset="0"/>
              </a:rPr>
              <a:t>The holy gospel according to </a:t>
            </a:r>
            <a:r>
              <a:rPr lang="en-US" sz="2400" dirty="0">
                <a:ea typeface="Times New Roman" panose="02020603050405020304" pitchFamily="18" charset="0"/>
                <a:cs typeface="Times New Roman" panose="02020603050405020304" pitchFamily="18" charset="0"/>
              </a:rPr>
              <a:t>Matthew, </a:t>
            </a:r>
            <a:r>
              <a:rPr lang="en-US" sz="2400" dirty="0">
                <a:effectLst/>
                <a:ea typeface="Times New Roman" panose="02020603050405020304" pitchFamily="18" charset="0"/>
                <a:cs typeface="Times New Roman" panose="02020603050405020304" pitchFamily="18" charset="0"/>
              </a:rPr>
              <a:t>the 16</a:t>
            </a:r>
            <a:r>
              <a:rPr lang="en-US" sz="2400" baseline="30000" dirty="0">
                <a:effectLst/>
                <a:ea typeface="Times New Roman" panose="02020603050405020304" pitchFamily="18" charset="0"/>
                <a:cs typeface="Times New Roman" panose="02020603050405020304" pitchFamily="18" charset="0"/>
              </a:rPr>
              <a:t>th</a:t>
            </a:r>
            <a:r>
              <a:rPr lang="en-US" sz="2400" dirty="0">
                <a:effectLst/>
                <a:ea typeface="Times New Roman" panose="02020603050405020304" pitchFamily="18" charset="0"/>
                <a:cs typeface="Times New Roman" panose="02020603050405020304" pitchFamily="18" charset="0"/>
              </a:rPr>
              <a:t> </a:t>
            </a:r>
            <a:r>
              <a:rPr lang="en-US" sz="2400" dirty="0">
                <a:ea typeface="Times New Roman" panose="02020603050405020304" pitchFamily="18" charset="0"/>
                <a:cs typeface="Times New Roman" panose="02020603050405020304" pitchFamily="18" charset="0"/>
              </a:rPr>
              <a:t> </a:t>
            </a:r>
            <a:r>
              <a:rPr lang="en-US" sz="2400" dirty="0">
                <a:effectLst/>
                <a:ea typeface="Times New Roman" panose="02020603050405020304" pitchFamily="18" charset="0"/>
                <a:cs typeface="Times New Roman" panose="02020603050405020304" pitchFamily="18" charset="0"/>
              </a:rPr>
              <a:t>Chapter</a:t>
            </a:r>
          </a:p>
          <a:p>
            <a:pPr marL="0" marR="0">
              <a:lnSpc>
                <a:spcPct val="107000"/>
              </a:lnSpc>
              <a:spcBef>
                <a:spcPts val="0"/>
              </a:spcBef>
              <a:spcAft>
                <a:spcPts val="800"/>
              </a:spcAft>
            </a:pPr>
            <a:endParaRPr lang="en-US" sz="20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b="1" dirty="0">
                <a:effectLst/>
                <a:ea typeface="Times New Roman" panose="02020603050405020304" pitchFamily="18" charset="0"/>
                <a:cs typeface="Times New Roman" panose="02020603050405020304" pitchFamily="18" charset="0"/>
              </a:rPr>
              <a:t>Glory to you, O Lord.</a:t>
            </a:r>
            <a:endParaRPr lang="en-US" sz="2400"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800"/>
              </a:spcAft>
            </a:pPr>
            <a:endParaRPr lang="en-US" sz="2400" dirty="0">
              <a:effectLs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AFFA4F2-8436-95D1-0E67-2034328BA659}"/>
              </a:ext>
            </a:extLst>
          </p:cNvPr>
          <p:cNvSpPr txBox="1"/>
          <p:nvPr/>
        </p:nvSpPr>
        <p:spPr>
          <a:xfrm>
            <a:off x="8216903" y="4727789"/>
            <a:ext cx="3897157" cy="1096519"/>
          </a:xfrm>
          <a:prstGeom prst="rect">
            <a:avLst/>
          </a:prstGeom>
          <a:noFill/>
        </p:spPr>
        <p:txBody>
          <a:bodyPr wrap="square">
            <a:spAutoFit/>
          </a:bodyPr>
          <a:lstStyle/>
          <a:p>
            <a:pPr marL="0" marR="0">
              <a:lnSpc>
                <a:spcPct val="107000"/>
              </a:lnSpc>
              <a:spcBef>
                <a:spcPts val="0"/>
              </a:spcBef>
              <a:spcAft>
                <a:spcPts val="800"/>
              </a:spcAft>
            </a:pPr>
            <a:r>
              <a:rPr lang="en-US" sz="2800" dirty="0">
                <a:effectLst/>
                <a:ea typeface="Times New Roman" panose="02020603050405020304" pitchFamily="18" charset="0"/>
                <a:cs typeface="Times New Roman" panose="02020603050405020304" pitchFamily="18" charset="0"/>
              </a:rPr>
              <a:t>The gospel of the Lord.</a:t>
            </a:r>
            <a:endParaRPr lang="en-US" sz="28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b="1" dirty="0">
                <a:effectLst/>
                <a:ea typeface="Times New Roman" panose="02020603050405020304" pitchFamily="18" charset="0"/>
                <a:cs typeface="Times New Roman" panose="02020603050405020304" pitchFamily="18" charset="0"/>
              </a:rPr>
              <a:t>Praise to you, O Christ.</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545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A738-75B8-729F-E47D-1DF6BE011F2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64D407-F496-70E5-CDE4-350AA81BC59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3358342" y="1"/>
            <a:ext cx="8833658" cy="6795082"/>
          </a:xfrm>
          <a:prstGeom prst="rect">
            <a:avLst/>
          </a:prstGeom>
        </p:spPr>
      </p:pic>
      <p:sp>
        <p:nvSpPr>
          <p:cNvPr id="5" name="Rectangle 4">
            <a:extLst>
              <a:ext uri="{FF2B5EF4-FFF2-40B4-BE49-F238E27FC236}">
                <a16:creationId xmlns:a16="http://schemas.microsoft.com/office/drawing/2014/main" id="{01EADFF1-AC6D-23DA-4B4E-E8A224EB55EE}"/>
              </a:ext>
            </a:extLst>
          </p:cNvPr>
          <p:cNvSpPr/>
          <p:nvPr/>
        </p:nvSpPr>
        <p:spPr>
          <a:xfrm>
            <a:off x="510989" y="203201"/>
            <a:ext cx="2308411" cy="1846659"/>
          </a:xfrm>
          <a:prstGeom prst="rect">
            <a:avLst/>
          </a:prstGeom>
          <a:noFill/>
        </p:spPr>
        <p:txBody>
          <a:bodyPr wrap="square">
            <a:spAutoFit/>
          </a:bodyPr>
          <a:lstStyle/>
          <a:p>
            <a:r>
              <a:rPr lang="en-US" sz="3200" b="1" dirty="0">
                <a:latin typeface="akagi_probook"/>
              </a:rPr>
              <a:t>Fai</a:t>
            </a:r>
            <a:r>
              <a:rPr lang="en-US" sz="3200" b="1" dirty="0"/>
              <a:t>thful One</a:t>
            </a:r>
          </a:p>
          <a:p>
            <a:r>
              <a:rPr lang="en-US" dirty="0"/>
              <a:t>Brian Doerksen</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D5CB00D0-2DDD-6CF9-1FB0-FE554DC3174E}"/>
              </a:ext>
            </a:extLst>
          </p:cNvPr>
          <p:cNvSpPr txBox="1"/>
          <p:nvPr/>
        </p:nvSpPr>
        <p:spPr>
          <a:xfrm>
            <a:off x="292100" y="1329997"/>
            <a:ext cx="3173506" cy="4401205"/>
          </a:xfrm>
          <a:prstGeom prst="rect">
            <a:avLst/>
          </a:prstGeom>
          <a:noFill/>
        </p:spPr>
        <p:txBody>
          <a:bodyPr wrap="square" rtlCol="0">
            <a:spAutoFit/>
          </a:bodyPr>
          <a:lstStyle/>
          <a:p>
            <a:r>
              <a:rPr lang="en-US" sz="2800" dirty="0"/>
              <a:t>Faithful One, so unchanging,</a:t>
            </a:r>
          </a:p>
          <a:p>
            <a:r>
              <a:rPr lang="en-US" sz="2800" b="0" i="0" dirty="0">
                <a:solidFill>
                  <a:srgbClr val="2C2A29"/>
                </a:solidFill>
                <a:effectLst/>
              </a:rPr>
              <a:t>Ageless One, you’re my rock of peace.</a:t>
            </a:r>
          </a:p>
          <a:p>
            <a:r>
              <a:rPr lang="en-US" sz="2800" dirty="0">
                <a:solidFill>
                  <a:srgbClr val="2C2A29"/>
                </a:solidFill>
              </a:rPr>
              <a:t>Lord of all, I depend on you,</a:t>
            </a:r>
          </a:p>
          <a:p>
            <a:r>
              <a:rPr lang="en-US" sz="2800" b="0" i="0" dirty="0">
                <a:solidFill>
                  <a:srgbClr val="2C2A29"/>
                </a:solidFill>
                <a:effectLst/>
              </a:rPr>
              <a:t>I call out to you again and again.</a:t>
            </a:r>
          </a:p>
          <a:p>
            <a:r>
              <a:rPr lang="en-US" sz="2800" dirty="0">
                <a:solidFill>
                  <a:srgbClr val="2C2A29"/>
                </a:solidFill>
              </a:rPr>
              <a:t>I call out to you again and again.</a:t>
            </a:r>
            <a:endParaRPr lang="en-US" sz="2800" b="0" i="0" dirty="0">
              <a:solidFill>
                <a:srgbClr val="2C2A29"/>
              </a:solidFill>
              <a:effectLst/>
            </a:endParaRPr>
          </a:p>
        </p:txBody>
      </p:sp>
    </p:spTree>
    <p:extLst>
      <p:ext uri="{BB962C8B-B14F-4D97-AF65-F5344CB8AC3E}">
        <p14:creationId xmlns:p14="http://schemas.microsoft.com/office/powerpoint/2010/main" val="2796582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0BF2EA-39B7-8F2C-DE94-673843E48B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675" cy="6858000"/>
          </a:xfrm>
          <a:prstGeom prst="rect">
            <a:avLst/>
          </a:prstGeom>
        </p:spPr>
      </p:pic>
      <p:sp>
        <p:nvSpPr>
          <p:cNvPr id="4" name="TextBox 3">
            <a:extLst>
              <a:ext uri="{FF2B5EF4-FFF2-40B4-BE49-F238E27FC236}">
                <a16:creationId xmlns:a16="http://schemas.microsoft.com/office/drawing/2014/main" id="{CAF32305-D80A-2961-985A-7509F305A22C}"/>
              </a:ext>
            </a:extLst>
          </p:cNvPr>
          <p:cNvSpPr txBox="1"/>
          <p:nvPr/>
        </p:nvSpPr>
        <p:spPr>
          <a:xfrm flipH="1">
            <a:off x="-1797052" y="3676475"/>
            <a:ext cx="8579955" cy="2246769"/>
          </a:xfrm>
          <a:prstGeom prst="rect">
            <a:avLst/>
          </a:prstGeom>
          <a:noFill/>
        </p:spPr>
        <p:txBody>
          <a:bodyPr wrap="square" rtlCol="0">
            <a:spAutoFit/>
          </a:bodyPr>
          <a:lstStyle/>
          <a:p>
            <a:pPr algn="ctr"/>
            <a:r>
              <a:rPr lang="en-US" sz="6000" b="1" dirty="0"/>
              <a:t>MESSAGE</a:t>
            </a:r>
          </a:p>
          <a:p>
            <a:pPr algn="ctr"/>
            <a:endParaRPr lang="en-US" sz="4400" b="1" dirty="0"/>
          </a:p>
          <a:p>
            <a:pPr algn="ctr"/>
            <a:r>
              <a:rPr lang="en-US" sz="3200" b="1" dirty="0"/>
              <a:t>Pastor Calvin Konop</a:t>
            </a:r>
          </a:p>
        </p:txBody>
      </p:sp>
    </p:spTree>
    <p:extLst>
      <p:ext uri="{BB962C8B-B14F-4D97-AF65-F5344CB8AC3E}">
        <p14:creationId xmlns:p14="http://schemas.microsoft.com/office/powerpoint/2010/main" val="644168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252ED-0B4B-3A77-C673-E9F8BF790E9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A1F711-76C5-C5D1-EE4B-9EDFE4839ADD}"/>
              </a:ext>
            </a:extLst>
          </p:cNvPr>
          <p:cNvSpPr/>
          <p:nvPr/>
        </p:nvSpPr>
        <p:spPr>
          <a:xfrm>
            <a:off x="358589" y="426554"/>
            <a:ext cx="3404306" cy="2339102"/>
          </a:xfrm>
          <a:prstGeom prst="rect">
            <a:avLst/>
          </a:prstGeom>
          <a:noFill/>
        </p:spPr>
        <p:txBody>
          <a:bodyPr wrap="square">
            <a:spAutoFit/>
          </a:bodyPr>
          <a:lstStyle/>
          <a:p>
            <a:r>
              <a:rPr lang="en-US" sz="3200" b="1" dirty="0"/>
              <a:t>Here on Jesus Christ I Will Stand</a:t>
            </a:r>
          </a:p>
          <a:p>
            <a:r>
              <a:rPr lang="en-US" dirty="0"/>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DC453E00-DB0F-4B4C-7436-0E5F90610BB1}"/>
              </a:ext>
            </a:extLst>
          </p:cNvPr>
          <p:cNvSpPr txBox="1"/>
          <p:nvPr/>
        </p:nvSpPr>
        <p:spPr>
          <a:xfrm>
            <a:off x="358589" y="2090172"/>
            <a:ext cx="3692711" cy="3970318"/>
          </a:xfrm>
          <a:prstGeom prst="rect">
            <a:avLst/>
          </a:prstGeom>
          <a:noFill/>
        </p:spPr>
        <p:txBody>
          <a:bodyPr wrap="square" rtlCol="0">
            <a:spAutoFit/>
          </a:bodyPr>
          <a:lstStyle/>
          <a:p>
            <a:r>
              <a:rPr lang="en-US" sz="2800" u="sng" dirty="0"/>
              <a:t>Refrain:</a:t>
            </a:r>
          </a:p>
          <a:p>
            <a:r>
              <a:rPr lang="en-US" sz="2800" dirty="0"/>
              <a:t>Here on Jesus Christ I will stand.</a:t>
            </a:r>
          </a:p>
          <a:p>
            <a:r>
              <a:rPr lang="en-US" sz="2800" b="0" i="0" dirty="0">
                <a:solidFill>
                  <a:srgbClr val="2C2A29"/>
                </a:solidFill>
                <a:effectLst/>
              </a:rPr>
              <a:t>He’s the solid rock of my life. </a:t>
            </a:r>
          </a:p>
          <a:p>
            <a:r>
              <a:rPr lang="en-US" sz="2800" b="0" i="0" dirty="0">
                <a:solidFill>
                  <a:srgbClr val="2C2A29"/>
                </a:solidFill>
                <a:effectLst/>
              </a:rPr>
              <a:t>He’s the solid rock of my life.</a:t>
            </a:r>
          </a:p>
          <a:p>
            <a:r>
              <a:rPr lang="en-US" sz="2800" dirty="0">
                <a:solidFill>
                  <a:srgbClr val="2C2A29"/>
                </a:solidFill>
              </a:rPr>
              <a:t>He’s the solid rock of my life.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CF625259-8BDD-E860-A01E-EEB01CE6342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1399524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E596C-E71D-58CC-9D73-70CB31B6206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587819-0CC8-D929-CEC2-A45E609C1412}"/>
              </a:ext>
            </a:extLst>
          </p:cNvPr>
          <p:cNvSpPr/>
          <p:nvPr/>
        </p:nvSpPr>
        <p:spPr>
          <a:xfrm>
            <a:off x="471914" y="511727"/>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84BD535F-E5FE-6AAB-8A08-BAF562222DCF}"/>
              </a:ext>
            </a:extLst>
          </p:cNvPr>
          <p:cNvSpPr txBox="1"/>
          <p:nvPr/>
        </p:nvSpPr>
        <p:spPr>
          <a:xfrm>
            <a:off x="471914" y="2139892"/>
            <a:ext cx="3503959" cy="3970318"/>
          </a:xfrm>
          <a:prstGeom prst="rect">
            <a:avLst/>
          </a:prstGeom>
          <a:noFill/>
        </p:spPr>
        <p:txBody>
          <a:bodyPr wrap="square" rtlCol="0">
            <a:spAutoFit/>
          </a:bodyPr>
          <a:lstStyle/>
          <a:p>
            <a:r>
              <a:rPr lang="en-US" sz="2800" b="0" i="0" u="sng" dirty="0">
                <a:solidFill>
                  <a:srgbClr val="2C2A29"/>
                </a:solidFill>
                <a:effectLst/>
              </a:rPr>
              <a:t>Verse 1:</a:t>
            </a:r>
            <a:endParaRPr lang="en-US" sz="2800" b="0" i="0" dirty="0">
              <a:solidFill>
                <a:srgbClr val="2C2A29"/>
              </a:solidFill>
              <a:effectLst/>
            </a:endParaRPr>
          </a:p>
          <a:p>
            <a:r>
              <a:rPr lang="en-US" sz="2800" b="0" i="0" dirty="0">
                <a:solidFill>
                  <a:srgbClr val="2C2A29"/>
                </a:solidFill>
                <a:effectLst/>
              </a:rPr>
              <a:t>There’s no other place I can hide</a:t>
            </a:r>
          </a:p>
          <a:p>
            <a:r>
              <a:rPr lang="en-US" sz="2800" dirty="0">
                <a:solidFill>
                  <a:srgbClr val="2C2A29"/>
                </a:solidFill>
              </a:rPr>
              <a:t>Till the storm that rages subsides.</a:t>
            </a:r>
          </a:p>
          <a:p>
            <a:r>
              <a:rPr lang="en-US" sz="2800" b="0" i="0" dirty="0">
                <a:solidFill>
                  <a:srgbClr val="2C2A29"/>
                </a:solidFill>
                <a:effectLst/>
              </a:rPr>
              <a:t>My voice cries to God from the flood,</a:t>
            </a:r>
          </a:p>
          <a:p>
            <a:r>
              <a:rPr lang="en-US" sz="2800" dirty="0">
                <a:solidFill>
                  <a:srgbClr val="2C2A29"/>
                </a:solidFill>
              </a:rPr>
              <a:t>And I’m saved because of his blood.</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9BF4A275-6F5B-54EE-6BE3-025DBF78EEB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3995552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D5B5-7EB6-8325-EC53-159E5A70925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22B1B09-EFCB-033B-9196-43716733B514}"/>
              </a:ext>
            </a:extLst>
          </p:cNvPr>
          <p:cNvSpPr/>
          <p:nvPr/>
        </p:nvSpPr>
        <p:spPr>
          <a:xfrm>
            <a:off x="358589" y="511727"/>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C76C7C46-9D2B-1AEE-EFA2-7A2AC8590CB5}"/>
              </a:ext>
            </a:extLst>
          </p:cNvPr>
          <p:cNvSpPr txBox="1"/>
          <p:nvPr/>
        </p:nvSpPr>
        <p:spPr>
          <a:xfrm>
            <a:off x="358589" y="2090172"/>
            <a:ext cx="3692711" cy="3970318"/>
          </a:xfrm>
          <a:prstGeom prst="rect">
            <a:avLst/>
          </a:prstGeom>
          <a:noFill/>
        </p:spPr>
        <p:txBody>
          <a:bodyPr wrap="square" rtlCol="0">
            <a:spAutoFit/>
          </a:bodyPr>
          <a:lstStyle/>
          <a:p>
            <a:r>
              <a:rPr lang="en-US" sz="2800" u="sng" dirty="0"/>
              <a:t>Refrain:</a:t>
            </a:r>
          </a:p>
          <a:p>
            <a:r>
              <a:rPr lang="en-US" sz="2800" dirty="0"/>
              <a:t>Here on Jesus Christ I will stand.</a:t>
            </a:r>
          </a:p>
          <a:p>
            <a:r>
              <a:rPr lang="en-US" sz="2800" b="0" i="0" dirty="0">
                <a:solidFill>
                  <a:srgbClr val="2C2A29"/>
                </a:solidFill>
                <a:effectLst/>
              </a:rPr>
              <a:t>He’s the solid rock of my life. </a:t>
            </a:r>
          </a:p>
          <a:p>
            <a:r>
              <a:rPr lang="en-US" sz="2800" b="0" i="0" dirty="0">
                <a:solidFill>
                  <a:srgbClr val="2C2A29"/>
                </a:solidFill>
                <a:effectLst/>
              </a:rPr>
              <a:t>He’s the solid rock of my life.</a:t>
            </a:r>
          </a:p>
          <a:p>
            <a:r>
              <a:rPr lang="en-US" sz="2800" dirty="0">
                <a:solidFill>
                  <a:srgbClr val="2C2A29"/>
                </a:solidFill>
              </a:rPr>
              <a:t>He’s the solid rock of my life.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293BFE79-164F-D205-91F9-713ACB3E1EA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3341050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9B9B-7C1B-3EFC-E32F-5ABE364B083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53E8F0-47F4-896D-BE34-87D627C80875}"/>
              </a:ext>
            </a:extLst>
          </p:cNvPr>
          <p:cNvSpPr/>
          <p:nvPr/>
        </p:nvSpPr>
        <p:spPr>
          <a:xfrm>
            <a:off x="260871" y="368300"/>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20AD192B-5215-50E5-0930-C77670210EB8}"/>
              </a:ext>
            </a:extLst>
          </p:cNvPr>
          <p:cNvSpPr txBox="1"/>
          <p:nvPr/>
        </p:nvSpPr>
        <p:spPr>
          <a:xfrm>
            <a:off x="260871" y="2050992"/>
            <a:ext cx="3665177" cy="3970318"/>
          </a:xfrm>
          <a:prstGeom prst="rect">
            <a:avLst/>
          </a:prstGeom>
          <a:noFill/>
        </p:spPr>
        <p:txBody>
          <a:bodyPr wrap="square" rtlCol="0">
            <a:spAutoFit/>
          </a:bodyPr>
          <a:lstStyle/>
          <a:p>
            <a:r>
              <a:rPr lang="en-US" sz="2800" b="0" i="0" u="sng" dirty="0">
                <a:solidFill>
                  <a:srgbClr val="2C2A29"/>
                </a:solidFill>
                <a:effectLst/>
              </a:rPr>
              <a:t>Verse 2:</a:t>
            </a:r>
            <a:endParaRPr lang="en-US" sz="2800" b="0" i="0" dirty="0">
              <a:solidFill>
                <a:srgbClr val="2C2A29"/>
              </a:solidFill>
              <a:effectLst/>
            </a:endParaRPr>
          </a:p>
          <a:p>
            <a:r>
              <a:rPr lang="en-US" sz="2800" b="0" i="0" dirty="0">
                <a:solidFill>
                  <a:srgbClr val="2C2A29"/>
                </a:solidFill>
                <a:effectLst/>
              </a:rPr>
              <a:t>It is not the work of my hands </a:t>
            </a:r>
          </a:p>
          <a:p>
            <a:r>
              <a:rPr lang="en-US" sz="2800" b="0" i="0" dirty="0">
                <a:solidFill>
                  <a:srgbClr val="2C2A29"/>
                </a:solidFill>
                <a:effectLst/>
              </a:rPr>
              <a:t>that has washed away all my sins.</a:t>
            </a:r>
          </a:p>
          <a:p>
            <a:r>
              <a:rPr lang="en-US" sz="2800" b="0" i="0" dirty="0">
                <a:solidFill>
                  <a:srgbClr val="2C2A29"/>
                </a:solidFill>
                <a:effectLst/>
              </a:rPr>
              <a:t>I’m redeemed, and all of my days,</a:t>
            </a:r>
          </a:p>
          <a:p>
            <a:r>
              <a:rPr lang="en-US" sz="2800" dirty="0">
                <a:solidFill>
                  <a:srgbClr val="2C2A29"/>
                </a:solidFill>
              </a:rPr>
              <a:t>Jesus Christ will be my heart’s praise.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B1852D02-9007-AAB7-9078-18C0A6F4C40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1882561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7DD33-8951-6AD0-2576-B697752FFAE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AB986BF-9CD4-0ED7-801C-095EAF46F023}"/>
              </a:ext>
            </a:extLst>
          </p:cNvPr>
          <p:cNvSpPr/>
          <p:nvPr/>
        </p:nvSpPr>
        <p:spPr>
          <a:xfrm>
            <a:off x="487530" y="511727"/>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BA7D876C-1161-CB80-B181-7B576440385C}"/>
              </a:ext>
            </a:extLst>
          </p:cNvPr>
          <p:cNvSpPr txBox="1"/>
          <p:nvPr/>
        </p:nvSpPr>
        <p:spPr>
          <a:xfrm>
            <a:off x="358589" y="2090172"/>
            <a:ext cx="3692711" cy="3970318"/>
          </a:xfrm>
          <a:prstGeom prst="rect">
            <a:avLst/>
          </a:prstGeom>
          <a:noFill/>
        </p:spPr>
        <p:txBody>
          <a:bodyPr wrap="square" rtlCol="0">
            <a:spAutoFit/>
          </a:bodyPr>
          <a:lstStyle/>
          <a:p>
            <a:r>
              <a:rPr lang="en-US" sz="2800" u="sng" dirty="0"/>
              <a:t>Refrain:</a:t>
            </a:r>
          </a:p>
          <a:p>
            <a:r>
              <a:rPr lang="en-US" sz="2800" dirty="0"/>
              <a:t>Here on Jesus Christ I will stand.</a:t>
            </a:r>
          </a:p>
          <a:p>
            <a:r>
              <a:rPr lang="en-US" sz="2800" b="0" i="0" dirty="0">
                <a:solidFill>
                  <a:srgbClr val="2C2A29"/>
                </a:solidFill>
                <a:effectLst/>
              </a:rPr>
              <a:t>He’s the solid rock of my life. </a:t>
            </a:r>
          </a:p>
          <a:p>
            <a:r>
              <a:rPr lang="en-US" sz="2800" b="0" i="0" dirty="0">
                <a:solidFill>
                  <a:srgbClr val="2C2A29"/>
                </a:solidFill>
                <a:effectLst/>
              </a:rPr>
              <a:t>He’s the solid rock of my life.</a:t>
            </a:r>
          </a:p>
          <a:p>
            <a:r>
              <a:rPr lang="en-US" sz="2800" dirty="0">
                <a:solidFill>
                  <a:srgbClr val="2C2A29"/>
                </a:solidFill>
              </a:rPr>
              <a:t>He’s the solid rock of my life.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48468F8C-55E4-1E77-49E3-EA051ECDC10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3879582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8FD54-0680-46EC-4896-686F28B89AD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9CB573-54F1-70CD-7B85-74168FA30211}"/>
              </a:ext>
            </a:extLst>
          </p:cNvPr>
          <p:cNvSpPr/>
          <p:nvPr/>
        </p:nvSpPr>
        <p:spPr>
          <a:xfrm>
            <a:off x="355600" y="342900"/>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B7C63F49-EAD1-7680-CD4A-41D64EA87AC1}"/>
              </a:ext>
            </a:extLst>
          </p:cNvPr>
          <p:cNvSpPr txBox="1"/>
          <p:nvPr/>
        </p:nvSpPr>
        <p:spPr>
          <a:xfrm>
            <a:off x="450329" y="1885892"/>
            <a:ext cx="3570448" cy="4401205"/>
          </a:xfrm>
          <a:prstGeom prst="rect">
            <a:avLst/>
          </a:prstGeom>
          <a:noFill/>
        </p:spPr>
        <p:txBody>
          <a:bodyPr wrap="square" rtlCol="0">
            <a:spAutoFit/>
          </a:bodyPr>
          <a:lstStyle/>
          <a:p>
            <a:r>
              <a:rPr lang="en-US" sz="2800" b="0" i="0" u="sng" dirty="0">
                <a:solidFill>
                  <a:srgbClr val="2C2A29"/>
                </a:solidFill>
                <a:effectLst/>
              </a:rPr>
              <a:t>Verse 3:</a:t>
            </a:r>
            <a:endParaRPr lang="en-US" sz="2800" b="0" i="0" dirty="0">
              <a:solidFill>
                <a:srgbClr val="2C2A29"/>
              </a:solidFill>
              <a:effectLst/>
            </a:endParaRPr>
          </a:p>
          <a:p>
            <a:r>
              <a:rPr lang="en-US" sz="2800" b="0" i="0" dirty="0">
                <a:solidFill>
                  <a:srgbClr val="2C2A29"/>
                </a:solidFill>
                <a:effectLst/>
              </a:rPr>
              <a:t>When my days on this earth are done,</a:t>
            </a:r>
          </a:p>
          <a:p>
            <a:r>
              <a:rPr lang="en-US" sz="2800" dirty="0">
                <a:solidFill>
                  <a:srgbClr val="2C2A29"/>
                </a:solidFill>
              </a:rPr>
              <a:t>And I stand at God’s holy throne,</a:t>
            </a:r>
          </a:p>
          <a:p>
            <a:r>
              <a:rPr lang="en-US" sz="2800" b="0" i="0" dirty="0">
                <a:solidFill>
                  <a:srgbClr val="2C2A29"/>
                </a:solidFill>
                <a:effectLst/>
              </a:rPr>
              <a:t>My heart will not have any fear;</a:t>
            </a:r>
          </a:p>
          <a:p>
            <a:r>
              <a:rPr lang="en-US" sz="2800" dirty="0">
                <a:solidFill>
                  <a:srgbClr val="2C2A29"/>
                </a:solidFill>
              </a:rPr>
              <a:t>In Christ’s righteousness I am here.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29C27114-36E5-4FFA-243F-CAD4C21C86B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3698651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34191-AF63-F626-9377-77F92BA8823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0AED9F-5DDE-FB89-60F8-BC492B1E2998}"/>
              </a:ext>
            </a:extLst>
          </p:cNvPr>
          <p:cNvSpPr/>
          <p:nvPr/>
        </p:nvSpPr>
        <p:spPr>
          <a:xfrm>
            <a:off x="358589" y="511727"/>
            <a:ext cx="3404306" cy="2339102"/>
          </a:xfrm>
          <a:prstGeom prst="rect">
            <a:avLst/>
          </a:prstGeom>
          <a:noFill/>
        </p:spPr>
        <p:txBody>
          <a:bodyPr wrap="square">
            <a:spAutoFit/>
          </a:bodyPr>
          <a:lstStyle/>
          <a:p>
            <a:r>
              <a:rPr lang="en-US" sz="3200" dirty="0">
                <a:latin typeface="+mj-lt"/>
              </a:rPr>
              <a:t>Here on Jesus Christ I Will Stand</a:t>
            </a:r>
          </a:p>
          <a:p>
            <a:r>
              <a:rPr lang="en-US" dirty="0">
                <a:latin typeface="+mj-lt"/>
              </a:rPr>
              <a:t>Adapt. Greg Scheer</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A8B90E91-CAF8-71B6-EF84-7E5ADB73B939}"/>
              </a:ext>
            </a:extLst>
          </p:cNvPr>
          <p:cNvSpPr txBox="1"/>
          <p:nvPr/>
        </p:nvSpPr>
        <p:spPr>
          <a:xfrm>
            <a:off x="358589" y="2090172"/>
            <a:ext cx="3692711" cy="3970318"/>
          </a:xfrm>
          <a:prstGeom prst="rect">
            <a:avLst/>
          </a:prstGeom>
          <a:noFill/>
        </p:spPr>
        <p:txBody>
          <a:bodyPr wrap="square" rtlCol="0">
            <a:spAutoFit/>
          </a:bodyPr>
          <a:lstStyle/>
          <a:p>
            <a:r>
              <a:rPr lang="en-US" sz="2800" u="sng" dirty="0"/>
              <a:t>Refrain:</a:t>
            </a:r>
          </a:p>
          <a:p>
            <a:r>
              <a:rPr lang="en-US" sz="2800" dirty="0"/>
              <a:t>Here on Jesus Christ I will stand.</a:t>
            </a:r>
          </a:p>
          <a:p>
            <a:r>
              <a:rPr lang="en-US" sz="2800" b="0" i="0" dirty="0">
                <a:solidFill>
                  <a:srgbClr val="2C2A29"/>
                </a:solidFill>
                <a:effectLst/>
              </a:rPr>
              <a:t>He’s the solid rock of my life. </a:t>
            </a:r>
          </a:p>
          <a:p>
            <a:r>
              <a:rPr lang="en-US" sz="2800" b="0" i="0" dirty="0">
                <a:solidFill>
                  <a:srgbClr val="2C2A29"/>
                </a:solidFill>
                <a:effectLst/>
              </a:rPr>
              <a:t>He’s the solid rock of my life.</a:t>
            </a:r>
          </a:p>
          <a:p>
            <a:r>
              <a:rPr lang="en-US" sz="2800" dirty="0">
                <a:solidFill>
                  <a:srgbClr val="2C2A29"/>
                </a:solidFill>
              </a:rPr>
              <a:t>He’s the solid rock of my life.</a:t>
            </a:r>
            <a:endParaRPr lang="en-US" sz="2800" b="0" i="0" dirty="0">
              <a:solidFill>
                <a:srgbClr val="2C2A29"/>
              </a:solidFill>
              <a:effectLst/>
            </a:endParaRPr>
          </a:p>
        </p:txBody>
      </p:sp>
      <p:pic>
        <p:nvPicPr>
          <p:cNvPr id="4" name="Picture 3">
            <a:extLst>
              <a:ext uri="{FF2B5EF4-FFF2-40B4-BE49-F238E27FC236}">
                <a16:creationId xmlns:a16="http://schemas.microsoft.com/office/drawing/2014/main" id="{D652FDED-AA36-415C-9E1B-7DE36DBEDD8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020777" y="511727"/>
            <a:ext cx="8171223" cy="5893103"/>
          </a:xfrm>
          <a:prstGeom prst="rect">
            <a:avLst/>
          </a:prstGeom>
        </p:spPr>
      </p:pic>
    </p:spTree>
    <p:extLst>
      <p:ext uri="{BB962C8B-B14F-4D97-AF65-F5344CB8AC3E}">
        <p14:creationId xmlns:p14="http://schemas.microsoft.com/office/powerpoint/2010/main" val="2768980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8E0177-867D-6BB0-63A8-DA89E4BA542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837473B0-CC2E-450A-ABE3-18F120FF3D39}">
                <a1611:picAttrSrcUrl xmlns:a1611="http://schemas.microsoft.com/office/drawing/2016/11/main" r:id="rId4"/>
              </a:ext>
            </a:extLst>
          </a:blip>
          <a:stretch>
            <a:fillRect/>
          </a:stretch>
        </p:blipFill>
        <p:spPr>
          <a:xfrm>
            <a:off x="24493" y="11430"/>
            <a:ext cx="10308227" cy="6858000"/>
          </a:xfrm>
          <a:prstGeom prst="rect">
            <a:avLst/>
          </a:prstGeom>
        </p:spPr>
      </p:pic>
      <p:sp>
        <p:nvSpPr>
          <p:cNvPr id="4" name="TextBox 3">
            <a:extLst>
              <a:ext uri="{FF2B5EF4-FFF2-40B4-BE49-F238E27FC236}">
                <a16:creationId xmlns:a16="http://schemas.microsoft.com/office/drawing/2014/main" id="{3C590651-2E6D-442E-A9E3-1750AE960DF6}"/>
              </a:ext>
            </a:extLst>
          </p:cNvPr>
          <p:cNvSpPr txBox="1"/>
          <p:nvPr/>
        </p:nvSpPr>
        <p:spPr>
          <a:xfrm>
            <a:off x="-104774" y="6858000"/>
            <a:ext cx="12296774" cy="230832"/>
          </a:xfrm>
          <a:prstGeom prst="rect">
            <a:avLst/>
          </a:prstGeom>
          <a:noFill/>
        </p:spPr>
        <p:txBody>
          <a:bodyPr wrap="square" rtlCol="0">
            <a:spAutoFit/>
          </a:bodyPr>
          <a:lstStyle/>
          <a:p>
            <a:r>
              <a:rPr lang="en-US" sz="900" dirty="0">
                <a:hlinkClick r:id="rId4" tooltip="http://www.otherfood-devos.com/2015/11/bless-lord.html"/>
              </a:rPr>
              <a:t>This Photo</a:t>
            </a:r>
            <a:r>
              <a:rPr lang="en-US" sz="900" dirty="0"/>
              <a:t> by Unknown Author is licensed under </a:t>
            </a:r>
            <a:r>
              <a:rPr lang="en-US" sz="900" dirty="0">
                <a:hlinkClick r:id="rId5" tooltip="https://creativecommons.org/licenses/by-nc-nd/3.0/"/>
              </a:rPr>
              <a:t>CC BY-NC-ND</a:t>
            </a:r>
            <a:endParaRPr lang="en-US" sz="900" dirty="0"/>
          </a:p>
        </p:txBody>
      </p:sp>
      <p:sp>
        <p:nvSpPr>
          <p:cNvPr id="5" name="TextBox 4">
            <a:extLst>
              <a:ext uri="{FF2B5EF4-FFF2-40B4-BE49-F238E27FC236}">
                <a16:creationId xmlns:a16="http://schemas.microsoft.com/office/drawing/2014/main" id="{7B910A61-5B8E-7FE9-E603-760AF2DAD5CF}"/>
              </a:ext>
            </a:extLst>
          </p:cNvPr>
          <p:cNvSpPr txBox="1"/>
          <p:nvPr/>
        </p:nvSpPr>
        <p:spPr>
          <a:xfrm>
            <a:off x="137160" y="1850037"/>
            <a:ext cx="4904502" cy="1200329"/>
          </a:xfrm>
          <a:prstGeom prst="rect">
            <a:avLst/>
          </a:prstGeom>
          <a:noFill/>
        </p:spPr>
        <p:txBody>
          <a:bodyPr wrap="square" rtlCol="0">
            <a:spAutoFit/>
          </a:bodyPr>
          <a:lstStyle/>
          <a:p>
            <a:pPr algn="ctr"/>
            <a:r>
              <a:rPr lang="en-US" sz="3600" dirty="0">
                <a:solidFill>
                  <a:schemeClr val="bg1"/>
                </a:solidFill>
              </a:rPr>
              <a:t>With the whole church,</a:t>
            </a:r>
          </a:p>
          <a:p>
            <a:pPr algn="ctr"/>
            <a:r>
              <a:rPr lang="en-US" sz="3600" dirty="0">
                <a:solidFill>
                  <a:schemeClr val="bg1"/>
                </a:solidFill>
              </a:rPr>
              <a:t>Let us confess our faith</a:t>
            </a:r>
          </a:p>
        </p:txBody>
      </p:sp>
      <p:sp>
        <p:nvSpPr>
          <p:cNvPr id="2" name="TextBox 1">
            <a:extLst>
              <a:ext uri="{FF2B5EF4-FFF2-40B4-BE49-F238E27FC236}">
                <a16:creationId xmlns:a16="http://schemas.microsoft.com/office/drawing/2014/main" id="{04FAA952-8C38-23D5-1AE9-7CC52A88AFB6}"/>
              </a:ext>
            </a:extLst>
          </p:cNvPr>
          <p:cNvSpPr txBox="1"/>
          <p:nvPr/>
        </p:nvSpPr>
        <p:spPr>
          <a:xfrm>
            <a:off x="5282239" y="-22860"/>
            <a:ext cx="6963374" cy="7232749"/>
          </a:xfrm>
          <a:prstGeom prst="rect">
            <a:avLst/>
          </a:prstGeom>
          <a:solidFill>
            <a:schemeClr val="bg1"/>
          </a:solidFill>
        </p:spPr>
        <p:txBody>
          <a:bodyPr wrap="square" rtlCol="0">
            <a:spAutoFit/>
          </a:bodyPr>
          <a:lstStyle/>
          <a:p>
            <a:endParaRPr lang="en-US" sz="2000" dirty="0"/>
          </a:p>
          <a:p>
            <a:r>
              <a:rPr lang="en-US" sz="2000" b="1" dirty="0"/>
              <a:t>I believe in God, the Father almighty,</a:t>
            </a:r>
          </a:p>
          <a:p>
            <a:r>
              <a:rPr lang="en-US" sz="2000" b="1" dirty="0"/>
              <a:t>	creator of heaven and earth.</a:t>
            </a:r>
          </a:p>
          <a:p>
            <a:endParaRPr lang="en-US" sz="2000" b="1" dirty="0"/>
          </a:p>
          <a:p>
            <a:r>
              <a:rPr lang="en-US" sz="2000" b="1" dirty="0"/>
              <a:t>I believe in Jesus Christ, God’s only Son, our Lord.</a:t>
            </a:r>
          </a:p>
          <a:p>
            <a:r>
              <a:rPr lang="en-US" sz="2000" b="1" dirty="0"/>
              <a:t>	who was conceived by the Holy Spirit,</a:t>
            </a:r>
          </a:p>
          <a:p>
            <a:r>
              <a:rPr lang="en-US" sz="2000" b="1" dirty="0"/>
              <a:t>	born of the virgin Mary,</a:t>
            </a:r>
          </a:p>
          <a:p>
            <a:r>
              <a:rPr lang="en-US" sz="2000" b="1" dirty="0"/>
              <a:t>	suffered under Pontius Pilate,</a:t>
            </a:r>
          </a:p>
          <a:p>
            <a:r>
              <a:rPr lang="en-US" sz="2000" b="1" dirty="0"/>
              <a:t>	was crucified, died, and was buried;</a:t>
            </a:r>
          </a:p>
          <a:p>
            <a:r>
              <a:rPr lang="en-US" sz="2000" b="1" dirty="0"/>
              <a:t>	he descended to the dead.</a:t>
            </a:r>
          </a:p>
          <a:p>
            <a:r>
              <a:rPr lang="en-US" sz="2000" b="1" dirty="0"/>
              <a:t>	On the third day he rose again;</a:t>
            </a:r>
          </a:p>
          <a:p>
            <a:r>
              <a:rPr lang="en-US" sz="2000" b="1" dirty="0"/>
              <a:t>	he ascended into heaven,</a:t>
            </a:r>
          </a:p>
          <a:p>
            <a:r>
              <a:rPr lang="en-US" sz="2000" b="1" dirty="0"/>
              <a:t>	he is seated at the right hand of the Father,</a:t>
            </a:r>
          </a:p>
          <a:p>
            <a:r>
              <a:rPr lang="en-US" sz="2000" b="1" dirty="0"/>
              <a:t>	and he will come to judge the living and the dead.</a:t>
            </a:r>
          </a:p>
          <a:p>
            <a:endParaRPr lang="en-US" sz="2000" b="1" dirty="0"/>
          </a:p>
          <a:p>
            <a:r>
              <a:rPr lang="en-US" sz="2000" b="1" dirty="0"/>
              <a:t>I believe in the Holy Spirit,</a:t>
            </a:r>
          </a:p>
          <a:p>
            <a:r>
              <a:rPr lang="en-US" sz="2000" b="1" dirty="0"/>
              <a:t>	the holy catholic church,</a:t>
            </a:r>
          </a:p>
          <a:p>
            <a:r>
              <a:rPr lang="en-US" sz="2000" b="1" dirty="0"/>
              <a:t>	the communion of saints,</a:t>
            </a:r>
          </a:p>
          <a:p>
            <a:r>
              <a:rPr lang="en-US" sz="2000" b="1" dirty="0"/>
              <a:t>	the forgiveness of sins,</a:t>
            </a:r>
          </a:p>
          <a:p>
            <a:r>
              <a:rPr lang="en-US" sz="2000" b="1" dirty="0"/>
              <a:t>	the resurrection of the body,</a:t>
            </a:r>
          </a:p>
          <a:p>
            <a:r>
              <a:rPr lang="en-US" sz="2000" b="1" dirty="0"/>
              <a:t>	and the life everlasting. AMEN.</a:t>
            </a:r>
          </a:p>
          <a:p>
            <a:endParaRPr lang="en-US" sz="2000" dirty="0"/>
          </a:p>
          <a:p>
            <a:endParaRPr lang="en-US" sz="2400" dirty="0"/>
          </a:p>
        </p:txBody>
      </p:sp>
    </p:spTree>
    <p:extLst>
      <p:ext uri="{BB962C8B-B14F-4D97-AF65-F5344CB8AC3E}">
        <p14:creationId xmlns:p14="http://schemas.microsoft.com/office/powerpoint/2010/main" val="305376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AACB4-33B8-A7B8-873E-53492385A5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1609576-B5E2-68FA-B4A3-647D4161AFF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837473B0-CC2E-450A-ABE3-18F120FF3D39}">
                <a1611:picAttrSrcUrl xmlns:a1611="http://schemas.microsoft.com/office/drawing/2016/11/main" r:id="rId4"/>
              </a:ext>
            </a:extLst>
          </a:blip>
          <a:stretch>
            <a:fillRect/>
          </a:stretch>
        </p:blipFill>
        <p:spPr>
          <a:xfrm>
            <a:off x="24493" y="11430"/>
            <a:ext cx="10308227" cy="6858000"/>
          </a:xfrm>
          <a:prstGeom prst="rect">
            <a:avLst/>
          </a:prstGeom>
        </p:spPr>
      </p:pic>
      <p:sp>
        <p:nvSpPr>
          <p:cNvPr id="4" name="TextBox 3">
            <a:extLst>
              <a:ext uri="{FF2B5EF4-FFF2-40B4-BE49-F238E27FC236}">
                <a16:creationId xmlns:a16="http://schemas.microsoft.com/office/drawing/2014/main" id="{198D6B3D-C0F9-DB3F-0AFA-65055895FFFF}"/>
              </a:ext>
            </a:extLst>
          </p:cNvPr>
          <p:cNvSpPr txBox="1"/>
          <p:nvPr/>
        </p:nvSpPr>
        <p:spPr>
          <a:xfrm>
            <a:off x="-104774" y="6858000"/>
            <a:ext cx="12296774" cy="230832"/>
          </a:xfrm>
          <a:prstGeom prst="rect">
            <a:avLst/>
          </a:prstGeom>
          <a:noFill/>
        </p:spPr>
        <p:txBody>
          <a:bodyPr wrap="square" rtlCol="0">
            <a:spAutoFit/>
          </a:bodyPr>
          <a:lstStyle/>
          <a:p>
            <a:r>
              <a:rPr lang="en-US" sz="900" dirty="0">
                <a:hlinkClick r:id="rId4" tooltip="http://www.otherfood-devos.com/2015/11/bless-lord.html"/>
              </a:rPr>
              <a:t>This Photo</a:t>
            </a:r>
            <a:r>
              <a:rPr lang="en-US" sz="900" dirty="0"/>
              <a:t> by Unknown Author is licensed under </a:t>
            </a:r>
            <a:r>
              <a:rPr lang="en-US" sz="900" dirty="0">
                <a:hlinkClick r:id="rId5" tooltip="https://creativecommons.org/licenses/by-nc-nd/3.0/"/>
              </a:rPr>
              <a:t>CC BY-NC-ND</a:t>
            </a:r>
            <a:endParaRPr lang="en-US" sz="900" dirty="0"/>
          </a:p>
        </p:txBody>
      </p:sp>
      <p:sp>
        <p:nvSpPr>
          <p:cNvPr id="6" name="Rectangle 5">
            <a:extLst>
              <a:ext uri="{FF2B5EF4-FFF2-40B4-BE49-F238E27FC236}">
                <a16:creationId xmlns:a16="http://schemas.microsoft.com/office/drawing/2014/main" id="{8247516A-FB76-BEEB-F96D-BF4432C4FB5A}"/>
              </a:ext>
            </a:extLst>
          </p:cNvPr>
          <p:cNvSpPr/>
          <p:nvPr/>
        </p:nvSpPr>
        <p:spPr>
          <a:xfrm>
            <a:off x="5795009" y="-91440"/>
            <a:ext cx="6372497" cy="69608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CBB3804-DC23-F5C2-74B9-8D8812384FD1}"/>
              </a:ext>
            </a:extLst>
          </p:cNvPr>
          <p:cNvSpPr txBox="1"/>
          <p:nvPr/>
        </p:nvSpPr>
        <p:spPr>
          <a:xfrm>
            <a:off x="5795009" y="1240224"/>
            <a:ext cx="6306198" cy="2246769"/>
          </a:xfrm>
          <a:prstGeom prst="rect">
            <a:avLst/>
          </a:prstGeom>
          <a:noFill/>
        </p:spPr>
        <p:txBody>
          <a:bodyPr wrap="square" rtlCol="0">
            <a:spAutoFit/>
          </a:bodyPr>
          <a:lstStyle/>
          <a:p>
            <a:pPr algn="ctr"/>
            <a:r>
              <a:rPr lang="en-US" sz="2400" i="1" dirty="0">
                <a:latin typeface="Calibri" panose="020F0502020204030204" pitchFamily="34" charset="0"/>
                <a:ea typeface="Calibri" panose="020F0502020204030204" pitchFamily="34" charset="0"/>
                <a:cs typeface="Times New Roman" panose="02020603050405020304" pitchFamily="18" charset="0"/>
              </a:rPr>
              <a:t>With bold trust in God’s unfailing provision, </a:t>
            </a:r>
          </a:p>
          <a:p>
            <a:pPr algn="ctr"/>
            <a:r>
              <a:rPr lang="en-US" sz="2400" i="1" dirty="0">
                <a:latin typeface="Calibri" panose="020F0502020204030204" pitchFamily="34" charset="0"/>
                <a:ea typeface="Calibri" panose="020F0502020204030204" pitchFamily="34" charset="0"/>
                <a:cs typeface="Times New Roman" panose="02020603050405020304" pitchFamily="18" charset="0"/>
              </a:rPr>
              <a:t>we pray for the church, those in need, </a:t>
            </a:r>
          </a:p>
          <a:p>
            <a:pPr algn="ctr"/>
            <a:r>
              <a:rPr lang="en-US" sz="2400" i="1" dirty="0">
                <a:latin typeface="Calibri" panose="020F0502020204030204" pitchFamily="34" charset="0"/>
                <a:ea typeface="Calibri" panose="020F0502020204030204" pitchFamily="34" charset="0"/>
                <a:cs typeface="Times New Roman" panose="02020603050405020304" pitchFamily="18" charset="0"/>
              </a:rPr>
              <a:t>and all of creation.</a:t>
            </a:r>
          </a:p>
          <a:p>
            <a:pPr algn="ctr"/>
            <a:endParaRPr lang="en-US" sz="2400" i="1" dirty="0">
              <a:latin typeface="Calibri" panose="020F0502020204030204" pitchFamily="34" charset="0"/>
              <a:ea typeface="Calibri" panose="020F0502020204030204" pitchFamily="34" charset="0"/>
              <a:cs typeface="Times New Roman" panose="02020603050405020304" pitchFamily="18" charset="0"/>
            </a:endParaRPr>
          </a:p>
          <a:p>
            <a:pPr algn="ctr"/>
            <a:r>
              <a:rPr lang="en-US" sz="2400" i="1" dirty="0">
                <a:effectLst/>
                <a:latin typeface="Calibri" panose="020F0502020204030204" pitchFamily="34" charset="0"/>
                <a:ea typeface="Calibri" panose="020F0502020204030204" pitchFamily="34" charset="0"/>
                <a:cs typeface="Times New Roman" panose="02020603050405020304" pitchFamily="18" charset="0"/>
              </a:rPr>
              <a:t>(A b</a:t>
            </a:r>
            <a:r>
              <a:rPr lang="en-US" sz="2400" i="1" dirty="0">
                <a:latin typeface="Calibri" panose="020F0502020204030204" pitchFamily="34" charset="0"/>
                <a:ea typeface="Calibri" panose="020F0502020204030204" pitchFamily="34" charset="0"/>
                <a:cs typeface="Times New Roman" panose="02020603050405020304" pitchFamily="18" charset="0"/>
              </a:rPr>
              <a:t>rief silence)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t>.</a:t>
            </a:r>
          </a:p>
        </p:txBody>
      </p:sp>
      <p:sp>
        <p:nvSpPr>
          <p:cNvPr id="8" name="TextBox 7">
            <a:extLst>
              <a:ext uri="{FF2B5EF4-FFF2-40B4-BE49-F238E27FC236}">
                <a16:creationId xmlns:a16="http://schemas.microsoft.com/office/drawing/2014/main" id="{B3853DBC-626C-6D12-C0D6-D212F43E2CFB}"/>
              </a:ext>
            </a:extLst>
          </p:cNvPr>
          <p:cNvSpPr txBox="1"/>
          <p:nvPr/>
        </p:nvSpPr>
        <p:spPr>
          <a:xfrm>
            <a:off x="6958146" y="4124418"/>
            <a:ext cx="4046221" cy="1493358"/>
          </a:xfrm>
          <a:prstGeom prst="rect">
            <a:avLst/>
          </a:prstGeom>
          <a:noFill/>
        </p:spPr>
        <p:txBody>
          <a:bodyPr wrap="square" rtlCol="0">
            <a:spAutoFit/>
          </a:bodyPr>
          <a:lstStyle/>
          <a:p>
            <a:pPr algn="ctr">
              <a:lnSpc>
                <a:spcPct val="150000"/>
              </a:lnSpc>
            </a:pPr>
            <a:r>
              <a:rPr lang="en-US" sz="3200" i="1" dirty="0">
                <a:effectLst/>
                <a:latin typeface="Calibri" panose="020F0502020204030204" pitchFamily="34" charset="0"/>
                <a:ea typeface="Calibri" panose="020F0502020204030204" pitchFamily="34" charset="0"/>
                <a:cs typeface="Times New Roman" panose="02020603050405020304" pitchFamily="18" charset="0"/>
              </a:rPr>
              <a:t>Merciful God</a:t>
            </a:r>
            <a:r>
              <a:rPr lang="en-US" sz="32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50000"/>
              </a:lnSpc>
            </a:pPr>
            <a:r>
              <a:rPr lang="en-US" sz="3200" b="1" dirty="0">
                <a:effectLst/>
                <a:latin typeface="Calibri" panose="020F0502020204030204" pitchFamily="34" charset="0"/>
                <a:ea typeface="Calibri" panose="020F0502020204030204" pitchFamily="34" charset="0"/>
                <a:cs typeface="Times New Roman" panose="02020603050405020304" pitchFamily="18" charset="0"/>
              </a:rPr>
              <a:t>…receive our prayer.</a:t>
            </a:r>
            <a:endParaRPr lang="en-US" sz="3200" b="1" dirty="0"/>
          </a:p>
        </p:txBody>
      </p:sp>
      <p:sp>
        <p:nvSpPr>
          <p:cNvPr id="9" name="TextBox 8">
            <a:extLst>
              <a:ext uri="{FF2B5EF4-FFF2-40B4-BE49-F238E27FC236}">
                <a16:creationId xmlns:a16="http://schemas.microsoft.com/office/drawing/2014/main" id="{9C44EA98-EF5A-495C-5D65-D9E39DA6FB43}"/>
              </a:ext>
            </a:extLst>
          </p:cNvPr>
          <p:cNvSpPr txBox="1"/>
          <p:nvPr/>
        </p:nvSpPr>
        <p:spPr>
          <a:xfrm>
            <a:off x="0" y="1943733"/>
            <a:ext cx="5874067" cy="837473"/>
          </a:xfrm>
          <a:prstGeom prst="rect">
            <a:avLst/>
          </a:prstGeom>
          <a:noFill/>
        </p:spPr>
        <p:txBody>
          <a:bodyPr wrap="square" rtlCol="0">
            <a:spAutoFit/>
          </a:bodyPr>
          <a:lstStyle/>
          <a:p>
            <a:pPr algn="ctr">
              <a:lnSpc>
                <a:spcPct val="150000"/>
              </a:lnSpc>
            </a:pPr>
            <a:r>
              <a:rPr lang="en-US" sz="3600" dirty="0">
                <a:solidFill>
                  <a:schemeClr val="bg1"/>
                </a:solidFill>
              </a:rPr>
              <a:t>Let us pray for God’s people</a:t>
            </a:r>
          </a:p>
        </p:txBody>
      </p:sp>
    </p:spTree>
    <p:extLst>
      <p:ext uri="{BB962C8B-B14F-4D97-AF65-F5344CB8AC3E}">
        <p14:creationId xmlns:p14="http://schemas.microsoft.com/office/powerpoint/2010/main" val="183318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23377-5A97-1805-CA7A-4A474D0C5AD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6508DFF-9C28-A32B-E468-B084649C8C4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3358342" y="1"/>
            <a:ext cx="8833658" cy="6795082"/>
          </a:xfrm>
          <a:prstGeom prst="rect">
            <a:avLst/>
          </a:prstGeom>
        </p:spPr>
      </p:pic>
      <p:sp>
        <p:nvSpPr>
          <p:cNvPr id="5" name="Rectangle 4">
            <a:extLst>
              <a:ext uri="{FF2B5EF4-FFF2-40B4-BE49-F238E27FC236}">
                <a16:creationId xmlns:a16="http://schemas.microsoft.com/office/drawing/2014/main" id="{EA3BA053-8A20-5DC4-C606-5AF7DA092DB8}"/>
              </a:ext>
            </a:extLst>
          </p:cNvPr>
          <p:cNvSpPr/>
          <p:nvPr/>
        </p:nvSpPr>
        <p:spPr>
          <a:xfrm>
            <a:off x="523689" y="292100"/>
            <a:ext cx="3404306" cy="1846659"/>
          </a:xfrm>
          <a:prstGeom prst="rect">
            <a:avLst/>
          </a:prstGeom>
          <a:noFill/>
        </p:spPr>
        <p:txBody>
          <a:bodyPr wrap="square">
            <a:spAutoFit/>
          </a:bodyPr>
          <a:lstStyle/>
          <a:p>
            <a:r>
              <a:rPr lang="en-US" sz="3200" dirty="0">
                <a:latin typeface="+mj-lt"/>
              </a:rPr>
              <a:t>Faithful One</a:t>
            </a:r>
          </a:p>
          <a:p>
            <a:r>
              <a:rPr lang="en-US" dirty="0">
                <a:latin typeface="+mj-lt"/>
              </a:rPr>
              <a:t>Brian Doerksen</a:t>
            </a:r>
          </a:p>
          <a:p>
            <a:r>
              <a:rPr lang="en-US" dirty="0">
                <a:solidFill>
                  <a:schemeClr val="bg1"/>
                </a:solidFill>
                <a:latin typeface="akagi_probook"/>
              </a:rPr>
              <a:t>Jan</a:t>
            </a:r>
          </a:p>
          <a:p>
            <a:endParaRPr lang="en-US" sz="2800" dirty="0"/>
          </a:p>
          <a:p>
            <a:endParaRPr lang="en-US" dirty="0"/>
          </a:p>
        </p:txBody>
      </p:sp>
      <p:sp>
        <p:nvSpPr>
          <p:cNvPr id="6" name="TextBox 5">
            <a:extLst>
              <a:ext uri="{FF2B5EF4-FFF2-40B4-BE49-F238E27FC236}">
                <a16:creationId xmlns:a16="http://schemas.microsoft.com/office/drawing/2014/main" id="{A26FBD41-1C50-69AD-D387-B96D56418D3F}"/>
              </a:ext>
            </a:extLst>
          </p:cNvPr>
          <p:cNvSpPr txBox="1"/>
          <p:nvPr/>
        </p:nvSpPr>
        <p:spPr>
          <a:xfrm>
            <a:off x="184836" y="960785"/>
            <a:ext cx="3173506" cy="5196166"/>
          </a:xfrm>
          <a:prstGeom prst="rect">
            <a:avLst/>
          </a:prstGeom>
          <a:noFill/>
        </p:spPr>
        <p:txBody>
          <a:bodyPr wrap="square" rtlCol="0">
            <a:spAutoFit/>
          </a:bodyPr>
          <a:lstStyle/>
          <a:p>
            <a:pPr>
              <a:lnSpc>
                <a:spcPct val="150000"/>
              </a:lnSpc>
            </a:pPr>
            <a:r>
              <a:rPr lang="en-US" sz="2800" dirty="0"/>
              <a:t>You are my rock in times of trouble.</a:t>
            </a:r>
          </a:p>
          <a:p>
            <a:pPr>
              <a:lnSpc>
                <a:spcPct val="150000"/>
              </a:lnSpc>
            </a:pPr>
            <a:r>
              <a:rPr lang="en-US" sz="2800" b="0" i="0" dirty="0">
                <a:solidFill>
                  <a:srgbClr val="2C2A29"/>
                </a:solidFill>
                <a:effectLst/>
              </a:rPr>
              <a:t>You lift me up when I fall down.</a:t>
            </a:r>
          </a:p>
          <a:p>
            <a:pPr>
              <a:lnSpc>
                <a:spcPct val="150000"/>
              </a:lnSpc>
            </a:pPr>
            <a:r>
              <a:rPr lang="en-US" sz="2800" dirty="0">
                <a:solidFill>
                  <a:srgbClr val="2C2A29"/>
                </a:solidFill>
              </a:rPr>
              <a:t>All through the storm your love is the anchor, my hope is in you alone.</a:t>
            </a:r>
            <a:endParaRPr lang="en-US" sz="2800" b="0" i="0" dirty="0">
              <a:solidFill>
                <a:srgbClr val="2C2A29"/>
              </a:solidFill>
              <a:effectLst/>
            </a:endParaRPr>
          </a:p>
        </p:txBody>
      </p:sp>
    </p:spTree>
    <p:extLst>
      <p:ext uri="{BB962C8B-B14F-4D97-AF65-F5344CB8AC3E}">
        <p14:creationId xmlns:p14="http://schemas.microsoft.com/office/powerpoint/2010/main" val="3145566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8E0177-867D-6BB0-63A8-DA89E4BA542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837473B0-CC2E-450A-ABE3-18F120FF3D39}">
                <a1611:picAttrSrcUrl xmlns:a1611="http://schemas.microsoft.com/office/drawing/2016/11/main" r:id="rId4"/>
              </a:ext>
            </a:extLst>
          </a:blip>
          <a:stretch>
            <a:fillRect/>
          </a:stretch>
        </p:blipFill>
        <p:spPr>
          <a:xfrm>
            <a:off x="-1" y="0"/>
            <a:ext cx="12381533" cy="6946900"/>
          </a:xfrm>
          <a:prstGeom prst="rect">
            <a:avLst/>
          </a:prstGeom>
        </p:spPr>
      </p:pic>
      <p:sp>
        <p:nvSpPr>
          <p:cNvPr id="4" name="TextBox 3">
            <a:extLst>
              <a:ext uri="{FF2B5EF4-FFF2-40B4-BE49-F238E27FC236}">
                <a16:creationId xmlns:a16="http://schemas.microsoft.com/office/drawing/2014/main" id="{3C590651-2E6D-442E-A9E3-1750AE960DF6}"/>
              </a:ext>
            </a:extLst>
          </p:cNvPr>
          <p:cNvSpPr txBox="1"/>
          <p:nvPr/>
        </p:nvSpPr>
        <p:spPr>
          <a:xfrm>
            <a:off x="-104774" y="6858000"/>
            <a:ext cx="12296774" cy="230832"/>
          </a:xfrm>
          <a:prstGeom prst="rect">
            <a:avLst/>
          </a:prstGeom>
          <a:noFill/>
        </p:spPr>
        <p:txBody>
          <a:bodyPr wrap="square" rtlCol="0">
            <a:spAutoFit/>
          </a:bodyPr>
          <a:lstStyle/>
          <a:p>
            <a:r>
              <a:rPr lang="en-US" sz="900" dirty="0">
                <a:hlinkClick r:id="rId4" tooltip="http://www.otherfood-devos.com/2015/11/bless-lord.html"/>
              </a:rPr>
              <a:t>This Photo</a:t>
            </a:r>
            <a:r>
              <a:rPr lang="en-US" sz="900" dirty="0"/>
              <a:t> by Unknown Author is licensed under </a:t>
            </a:r>
            <a:r>
              <a:rPr lang="en-US" sz="900" dirty="0">
                <a:hlinkClick r:id="rId5" tooltip="https://creativecommons.org/licenses/by-nc-nd/3.0/"/>
              </a:rPr>
              <a:t>CC BY-NC-ND</a:t>
            </a:r>
            <a:endParaRPr lang="en-US" sz="900" dirty="0"/>
          </a:p>
        </p:txBody>
      </p:sp>
      <p:sp>
        <p:nvSpPr>
          <p:cNvPr id="6" name="TextBox 5">
            <a:extLst>
              <a:ext uri="{FF2B5EF4-FFF2-40B4-BE49-F238E27FC236}">
                <a16:creationId xmlns:a16="http://schemas.microsoft.com/office/drawing/2014/main" id="{355DE02B-9134-06D8-CBCC-686335F78E1A}"/>
              </a:ext>
            </a:extLst>
          </p:cNvPr>
          <p:cNvSpPr txBox="1"/>
          <p:nvPr/>
        </p:nvSpPr>
        <p:spPr>
          <a:xfrm>
            <a:off x="3505703" y="1362065"/>
            <a:ext cx="8775197" cy="4082528"/>
          </a:xfrm>
          <a:prstGeom prst="rect">
            <a:avLst/>
          </a:prstGeom>
          <a:noFill/>
        </p:spPr>
        <p:txBody>
          <a:bodyPr wrap="square" rtlCol="0">
            <a:spAutoFit/>
          </a:bodyPr>
          <a:lstStyle/>
          <a:p>
            <a:pPr marL="0" marR="0" algn="ctr" fontAlgn="base">
              <a:spcBef>
                <a:spcPts val="0"/>
              </a:spcBef>
              <a:spcAft>
                <a:spcPts val="800"/>
              </a:spcAft>
            </a:pPr>
            <a:r>
              <a:rPr lang="en-US" sz="3600" i="1" dirty="0">
                <a:solidFill>
                  <a:schemeClr val="bg1"/>
                </a:solidFill>
                <a:effectLst/>
              </a:rPr>
              <a:t>The peace of Christ be with you always</a:t>
            </a:r>
          </a:p>
          <a:p>
            <a:pPr marL="0" marR="0" algn="ctr" fontAlgn="base">
              <a:spcBef>
                <a:spcPts val="0"/>
              </a:spcBef>
              <a:spcAft>
                <a:spcPts val="800"/>
              </a:spcAft>
            </a:pPr>
            <a:r>
              <a:rPr lang="en-US" sz="3600" b="1" dirty="0">
                <a:solidFill>
                  <a:schemeClr val="bg1"/>
                </a:solidFill>
              </a:rPr>
              <a:t>And also with you.</a:t>
            </a:r>
            <a:endParaRPr lang="en-US" sz="3600" b="1" dirty="0">
              <a:solidFill>
                <a:schemeClr val="bg1"/>
              </a:solidFill>
              <a:effectLst/>
            </a:endParaRPr>
          </a:p>
          <a:p>
            <a:pPr marL="0" marR="0" algn="ctr" fontAlgn="base">
              <a:spcBef>
                <a:spcPts val="0"/>
              </a:spcBef>
              <a:spcAft>
                <a:spcPts val="800"/>
              </a:spcAft>
            </a:pPr>
            <a:endParaRPr lang="en-US" sz="3600" i="1" dirty="0">
              <a:solidFill>
                <a:schemeClr val="bg1"/>
              </a:solidFill>
              <a:effectLst/>
            </a:endParaRPr>
          </a:p>
          <a:p>
            <a:pPr marL="0" marR="0" algn="ctr" fontAlgn="base">
              <a:spcBef>
                <a:spcPts val="0"/>
              </a:spcBef>
              <a:spcAft>
                <a:spcPts val="800"/>
              </a:spcAft>
            </a:pPr>
            <a:r>
              <a:rPr lang="en-US" sz="36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Let us turn to our neighbor and offer signs of peace and love to which we are called</a:t>
            </a:r>
            <a:r>
              <a:rPr lang="en-US"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US"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i="1" dirty="0">
              <a:latin typeface="Calibri" panose="020F0502020204030204" pitchFamily="34" charset="0"/>
              <a:ea typeface="Calibri" panose="020F0502020204030204" pitchFamily="34" charset="0"/>
              <a:cs typeface="Times New Roman" panose="02020603050405020304" pitchFamily="18" charset="0"/>
            </a:endParaRPr>
          </a:p>
          <a:p>
            <a:endParaRPr lang="en-US" sz="1600" i="1" dirty="0"/>
          </a:p>
        </p:txBody>
      </p:sp>
    </p:spTree>
    <p:extLst>
      <p:ext uri="{BB962C8B-B14F-4D97-AF65-F5344CB8AC3E}">
        <p14:creationId xmlns:p14="http://schemas.microsoft.com/office/powerpoint/2010/main" val="129051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38D5B3-303C-7AFA-3BFD-1BDE6975AAA7}"/>
              </a:ext>
            </a:extLst>
          </p:cNvPr>
          <p:cNvPicPr>
            <a:picLocks noChangeAspect="1"/>
          </p:cNvPicPr>
          <p:nvPr/>
        </p:nvPicPr>
        <p:blipFill>
          <a:blip r:embed="rId2" cstate="print"/>
          <a:stretch>
            <a:fillRect/>
          </a:stretch>
        </p:blipFill>
        <p:spPr>
          <a:xfrm>
            <a:off x="0" y="-2178"/>
            <a:ext cx="12191999" cy="6860177"/>
          </a:xfrm>
          <a:prstGeom prst="rect">
            <a:avLst/>
          </a:prstGeom>
        </p:spPr>
      </p:pic>
      <p:sp>
        <p:nvSpPr>
          <p:cNvPr id="2" name="TextBox 1">
            <a:extLst>
              <a:ext uri="{FF2B5EF4-FFF2-40B4-BE49-F238E27FC236}">
                <a16:creationId xmlns:a16="http://schemas.microsoft.com/office/drawing/2014/main" id="{429E060B-EAA0-33B9-D67E-09E5DBB19CCB}"/>
              </a:ext>
            </a:extLst>
          </p:cNvPr>
          <p:cNvSpPr txBox="1"/>
          <p:nvPr/>
        </p:nvSpPr>
        <p:spPr>
          <a:xfrm>
            <a:off x="4925409" y="1590842"/>
            <a:ext cx="4773693" cy="584775"/>
          </a:xfrm>
          <a:prstGeom prst="rect">
            <a:avLst/>
          </a:prstGeom>
          <a:noFill/>
        </p:spPr>
        <p:txBody>
          <a:bodyPr wrap="square" rtlCol="0">
            <a:spAutoFit/>
          </a:bodyPr>
          <a:lstStyle/>
          <a:p>
            <a:r>
              <a:rPr lang="en-US" sz="3200" b="1" dirty="0"/>
              <a:t>OFFERING</a:t>
            </a:r>
          </a:p>
        </p:txBody>
      </p:sp>
    </p:spTree>
    <p:extLst>
      <p:ext uri="{BB962C8B-B14F-4D97-AF65-F5344CB8AC3E}">
        <p14:creationId xmlns:p14="http://schemas.microsoft.com/office/powerpoint/2010/main" val="3139334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9E3DD3-2D4B-7C76-E024-7E9FC0180BFC}"/>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5E024EBE-52A3-1AD8-FE03-F2FEE7890A0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0" y="1220"/>
            <a:ext cx="12192000" cy="6856780"/>
          </a:xfrm>
          <a:prstGeom prst="rect">
            <a:avLst/>
          </a:prstGeom>
        </p:spPr>
      </p:pic>
      <p:sp>
        <p:nvSpPr>
          <p:cNvPr id="3" name="TextBox 2">
            <a:extLst>
              <a:ext uri="{FF2B5EF4-FFF2-40B4-BE49-F238E27FC236}">
                <a16:creationId xmlns:a16="http://schemas.microsoft.com/office/drawing/2014/main" id="{DAFC7218-2D91-1015-A3B7-595CD4BD42C2}"/>
              </a:ext>
            </a:extLst>
          </p:cNvPr>
          <p:cNvSpPr txBox="1"/>
          <p:nvPr/>
        </p:nvSpPr>
        <p:spPr>
          <a:xfrm>
            <a:off x="457296" y="1758546"/>
            <a:ext cx="8577065" cy="3970318"/>
          </a:xfrm>
          <a:prstGeom prst="rect">
            <a:avLst/>
          </a:prstGeom>
          <a:noFill/>
        </p:spPr>
        <p:txBody>
          <a:bodyPr wrap="square">
            <a:spAutoFit/>
          </a:bodyPr>
          <a:lstStyle/>
          <a:p>
            <a:pPr algn="ctr"/>
            <a:r>
              <a:rPr lang="en-US" sz="3600" b="1" dirty="0">
                <a:cs typeface="Arial" panose="020B0604020202020204" pitchFamily="34" charset="0"/>
              </a:rPr>
              <a:t>We lift our voices, we lift our hands,</a:t>
            </a:r>
          </a:p>
          <a:p>
            <a:pPr algn="ctr"/>
            <a:r>
              <a:rPr lang="en-US" sz="3600" b="1" dirty="0">
                <a:cs typeface="Arial" panose="020B0604020202020204" pitchFamily="34" charset="0"/>
              </a:rPr>
              <a:t>We lift our lives up to you; </a:t>
            </a:r>
          </a:p>
          <a:p>
            <a:pPr algn="ctr"/>
            <a:r>
              <a:rPr lang="en-US" sz="3600" b="1" dirty="0">
                <a:cs typeface="Arial" panose="020B0604020202020204" pitchFamily="34" charset="0"/>
              </a:rPr>
              <a:t>we are an offering.</a:t>
            </a:r>
          </a:p>
          <a:p>
            <a:pPr algn="ctr"/>
            <a:r>
              <a:rPr lang="en-US" sz="3600" b="1" dirty="0">
                <a:cs typeface="Arial" panose="020B0604020202020204" pitchFamily="34" charset="0"/>
              </a:rPr>
              <a:t>Lord, use our voices, </a:t>
            </a:r>
          </a:p>
          <a:p>
            <a:pPr algn="ctr"/>
            <a:r>
              <a:rPr lang="en-US" sz="3600" b="1" dirty="0">
                <a:cs typeface="Arial" panose="020B0604020202020204" pitchFamily="34" charset="0"/>
              </a:rPr>
              <a:t>Lord use our hands,</a:t>
            </a:r>
          </a:p>
          <a:p>
            <a:pPr algn="ctr"/>
            <a:r>
              <a:rPr lang="en-US" sz="3600" b="1" dirty="0">
                <a:cs typeface="Arial" panose="020B0604020202020204" pitchFamily="34" charset="0"/>
              </a:rPr>
              <a:t>Lord, use our lives, they are yours:  </a:t>
            </a:r>
          </a:p>
          <a:p>
            <a:pPr algn="ctr"/>
            <a:r>
              <a:rPr lang="en-US" sz="3600" b="1" dirty="0">
                <a:cs typeface="Arial" panose="020B0604020202020204" pitchFamily="34" charset="0"/>
              </a:rPr>
              <a:t>we are an offering.</a:t>
            </a:r>
          </a:p>
        </p:txBody>
      </p:sp>
      <p:sp>
        <p:nvSpPr>
          <p:cNvPr id="2" name="TextBox 1">
            <a:extLst>
              <a:ext uri="{FF2B5EF4-FFF2-40B4-BE49-F238E27FC236}">
                <a16:creationId xmlns:a16="http://schemas.microsoft.com/office/drawing/2014/main" id="{376DBA5C-660D-2B47-3BFE-E803BD6713C4}"/>
              </a:ext>
            </a:extLst>
          </p:cNvPr>
          <p:cNvSpPr txBox="1"/>
          <p:nvPr/>
        </p:nvSpPr>
        <p:spPr>
          <a:xfrm>
            <a:off x="2343838" y="804379"/>
            <a:ext cx="4533900" cy="707886"/>
          </a:xfrm>
          <a:prstGeom prst="rect">
            <a:avLst/>
          </a:prstGeom>
          <a:noFill/>
        </p:spPr>
        <p:txBody>
          <a:bodyPr wrap="square" rtlCol="0">
            <a:spAutoFit/>
          </a:bodyPr>
          <a:lstStyle/>
          <a:p>
            <a:pPr algn="ctr"/>
            <a:r>
              <a:rPr lang="en-US" sz="4000" b="1" u="sng" dirty="0"/>
              <a:t>We Are an Offering</a:t>
            </a:r>
          </a:p>
        </p:txBody>
      </p:sp>
      <p:sp>
        <p:nvSpPr>
          <p:cNvPr id="4" name="TextBox 3">
            <a:extLst>
              <a:ext uri="{FF2B5EF4-FFF2-40B4-BE49-F238E27FC236}">
                <a16:creationId xmlns:a16="http://schemas.microsoft.com/office/drawing/2014/main" id="{A5B62BCA-7401-1EA6-5BF6-4636F220F6E1}"/>
              </a:ext>
            </a:extLst>
          </p:cNvPr>
          <p:cNvSpPr txBox="1"/>
          <p:nvPr/>
        </p:nvSpPr>
        <p:spPr>
          <a:xfrm>
            <a:off x="8352760" y="804379"/>
            <a:ext cx="4085201" cy="892552"/>
          </a:xfrm>
          <a:prstGeom prst="rect">
            <a:avLst/>
          </a:prstGeom>
          <a:noFill/>
        </p:spPr>
        <p:txBody>
          <a:bodyPr wrap="square" rtlCol="0">
            <a:spAutoFit/>
          </a:bodyPr>
          <a:lstStyle/>
          <a:p>
            <a:pPr algn="ctr"/>
            <a:r>
              <a:rPr lang="en-US" sz="2400" dirty="0"/>
              <a:t>Dwight Liles</a:t>
            </a:r>
          </a:p>
          <a:p>
            <a:pPr algn="ctr"/>
            <a:r>
              <a:rPr lang="en-US" sz="1400" dirty="0"/>
              <a:t>Copyright 1984 Word Music, LLC</a:t>
            </a:r>
          </a:p>
          <a:p>
            <a:pPr algn="ctr"/>
            <a:endParaRPr lang="en-US" sz="1400" dirty="0"/>
          </a:p>
        </p:txBody>
      </p:sp>
    </p:spTree>
    <p:extLst>
      <p:ext uri="{BB962C8B-B14F-4D97-AF65-F5344CB8AC3E}">
        <p14:creationId xmlns:p14="http://schemas.microsoft.com/office/powerpoint/2010/main" val="2545373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8FA57-63CB-07A0-04B7-EDACA35BB0E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9C00ACF-F914-ED13-F1C8-043BC5F46E59}"/>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6034EB1-8CE1-6165-D9B9-E5F239ED70F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0" y="610"/>
            <a:ext cx="12192000" cy="6856780"/>
          </a:xfrm>
          <a:prstGeom prst="rect">
            <a:avLst/>
          </a:prstGeom>
        </p:spPr>
      </p:pic>
      <p:sp>
        <p:nvSpPr>
          <p:cNvPr id="3" name="TextBox 2">
            <a:extLst>
              <a:ext uri="{FF2B5EF4-FFF2-40B4-BE49-F238E27FC236}">
                <a16:creationId xmlns:a16="http://schemas.microsoft.com/office/drawing/2014/main" id="{7CC73F9D-8B00-8355-23D7-D7B13DB022CA}"/>
              </a:ext>
            </a:extLst>
          </p:cNvPr>
          <p:cNvSpPr txBox="1"/>
          <p:nvPr/>
        </p:nvSpPr>
        <p:spPr>
          <a:xfrm>
            <a:off x="833307" y="1586327"/>
            <a:ext cx="7980261" cy="4524315"/>
          </a:xfrm>
          <a:prstGeom prst="rect">
            <a:avLst/>
          </a:prstGeom>
          <a:noFill/>
        </p:spPr>
        <p:txBody>
          <a:bodyPr wrap="square">
            <a:spAutoFit/>
          </a:bodyPr>
          <a:lstStyle/>
          <a:p>
            <a:pPr algn="ctr"/>
            <a:r>
              <a:rPr lang="en-US" sz="3600" b="1" dirty="0">
                <a:cs typeface="Arial" panose="020B0604020202020204" pitchFamily="34" charset="0"/>
              </a:rPr>
              <a:t>All that we have, all that we are,</a:t>
            </a:r>
          </a:p>
          <a:p>
            <a:pPr algn="ctr"/>
            <a:r>
              <a:rPr lang="en-US" sz="3600" b="1" dirty="0">
                <a:cs typeface="Arial" panose="020B0604020202020204" pitchFamily="34" charset="0"/>
              </a:rPr>
              <a:t>All that we hope to be, </a:t>
            </a:r>
          </a:p>
          <a:p>
            <a:pPr algn="ctr"/>
            <a:r>
              <a:rPr lang="en-US" sz="3600" b="1" dirty="0">
                <a:cs typeface="Arial" panose="020B0604020202020204" pitchFamily="34" charset="0"/>
              </a:rPr>
              <a:t>we give to you, we give to you.</a:t>
            </a:r>
          </a:p>
          <a:p>
            <a:pPr algn="ctr"/>
            <a:r>
              <a:rPr lang="en-US" sz="3600" b="1" dirty="0">
                <a:cs typeface="Arial" panose="020B0604020202020204" pitchFamily="34" charset="0"/>
              </a:rPr>
              <a:t>We lift our voices, </a:t>
            </a:r>
          </a:p>
          <a:p>
            <a:pPr algn="ctr"/>
            <a:r>
              <a:rPr lang="en-US" sz="3600" b="1" dirty="0">
                <a:cs typeface="Arial" panose="020B0604020202020204" pitchFamily="34" charset="0"/>
              </a:rPr>
              <a:t>we lift our hands, </a:t>
            </a:r>
          </a:p>
          <a:p>
            <a:pPr algn="ctr"/>
            <a:r>
              <a:rPr lang="en-US" sz="3600" b="1" dirty="0">
                <a:cs typeface="Arial" panose="020B0604020202020204" pitchFamily="34" charset="0"/>
              </a:rPr>
              <a:t>We lift our lives up to you: </a:t>
            </a:r>
          </a:p>
          <a:p>
            <a:pPr algn="ctr"/>
            <a:r>
              <a:rPr lang="en-US" sz="3600" b="1" dirty="0">
                <a:cs typeface="Arial" panose="020B0604020202020204" pitchFamily="34" charset="0"/>
              </a:rPr>
              <a:t>we are an offering,</a:t>
            </a:r>
          </a:p>
          <a:p>
            <a:pPr algn="ctr"/>
            <a:r>
              <a:rPr lang="en-US" sz="3600" b="1" dirty="0">
                <a:cs typeface="Arial" panose="020B0604020202020204" pitchFamily="34" charset="0"/>
              </a:rPr>
              <a:t>We are an offering.</a:t>
            </a:r>
          </a:p>
        </p:txBody>
      </p:sp>
      <p:sp>
        <p:nvSpPr>
          <p:cNvPr id="2" name="TextBox 1">
            <a:extLst>
              <a:ext uri="{FF2B5EF4-FFF2-40B4-BE49-F238E27FC236}">
                <a16:creationId xmlns:a16="http://schemas.microsoft.com/office/drawing/2014/main" id="{AA4E0CFD-04B3-6E79-6551-479D6A49C001}"/>
              </a:ext>
            </a:extLst>
          </p:cNvPr>
          <p:cNvSpPr txBox="1"/>
          <p:nvPr/>
        </p:nvSpPr>
        <p:spPr>
          <a:xfrm>
            <a:off x="2556487" y="747358"/>
            <a:ext cx="4533900" cy="707886"/>
          </a:xfrm>
          <a:prstGeom prst="rect">
            <a:avLst/>
          </a:prstGeom>
          <a:noFill/>
        </p:spPr>
        <p:txBody>
          <a:bodyPr wrap="square" rtlCol="0">
            <a:spAutoFit/>
          </a:bodyPr>
          <a:lstStyle/>
          <a:p>
            <a:pPr algn="ctr"/>
            <a:r>
              <a:rPr lang="en-US" sz="4000" b="1" u="sng" dirty="0"/>
              <a:t>We Are an Offering</a:t>
            </a:r>
          </a:p>
        </p:txBody>
      </p:sp>
      <p:sp>
        <p:nvSpPr>
          <p:cNvPr id="4" name="TextBox 3">
            <a:extLst>
              <a:ext uri="{FF2B5EF4-FFF2-40B4-BE49-F238E27FC236}">
                <a16:creationId xmlns:a16="http://schemas.microsoft.com/office/drawing/2014/main" id="{8115ACC1-F75F-6276-5EA3-1A54E5ECC58A}"/>
              </a:ext>
            </a:extLst>
          </p:cNvPr>
          <p:cNvSpPr txBox="1"/>
          <p:nvPr/>
        </p:nvSpPr>
        <p:spPr>
          <a:xfrm>
            <a:off x="8251392" y="747358"/>
            <a:ext cx="4085201" cy="892552"/>
          </a:xfrm>
          <a:prstGeom prst="rect">
            <a:avLst/>
          </a:prstGeom>
          <a:noFill/>
        </p:spPr>
        <p:txBody>
          <a:bodyPr wrap="square" rtlCol="0">
            <a:spAutoFit/>
          </a:bodyPr>
          <a:lstStyle/>
          <a:p>
            <a:pPr algn="ctr"/>
            <a:r>
              <a:rPr lang="en-US" sz="2400" dirty="0"/>
              <a:t>Dwight Liles</a:t>
            </a:r>
          </a:p>
          <a:p>
            <a:pPr algn="ctr"/>
            <a:r>
              <a:rPr lang="en-US" sz="1400" dirty="0"/>
              <a:t>Copyright 1984 Word Music, LLC</a:t>
            </a:r>
          </a:p>
          <a:p>
            <a:pPr algn="ctr"/>
            <a:endParaRPr lang="en-US" sz="1400" dirty="0"/>
          </a:p>
        </p:txBody>
      </p:sp>
    </p:spTree>
    <p:extLst>
      <p:ext uri="{BB962C8B-B14F-4D97-AF65-F5344CB8AC3E}">
        <p14:creationId xmlns:p14="http://schemas.microsoft.com/office/powerpoint/2010/main" val="3757160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38D5B3-303C-7AFA-3BFD-1BDE6975AAA7}"/>
              </a:ext>
            </a:extLst>
          </p:cNvPr>
          <p:cNvPicPr>
            <a:picLocks noChangeAspect="1"/>
          </p:cNvPicPr>
          <p:nvPr/>
        </p:nvPicPr>
        <p:blipFill>
          <a:blip r:embed="rId2" cstate="print"/>
          <a:stretch>
            <a:fillRect/>
          </a:stretch>
        </p:blipFill>
        <p:spPr>
          <a:xfrm>
            <a:off x="-1943514" y="-1"/>
            <a:ext cx="14135513" cy="9976757"/>
          </a:xfrm>
          <a:prstGeom prst="rect">
            <a:avLst/>
          </a:prstGeom>
        </p:spPr>
      </p:pic>
      <p:sp>
        <p:nvSpPr>
          <p:cNvPr id="2" name="TextBox 1">
            <a:extLst>
              <a:ext uri="{FF2B5EF4-FFF2-40B4-BE49-F238E27FC236}">
                <a16:creationId xmlns:a16="http://schemas.microsoft.com/office/drawing/2014/main" id="{C838079B-6B7D-8AF0-369E-3B7884AB26E5}"/>
              </a:ext>
            </a:extLst>
          </p:cNvPr>
          <p:cNvSpPr txBox="1"/>
          <p:nvPr/>
        </p:nvSpPr>
        <p:spPr>
          <a:xfrm>
            <a:off x="203695" y="1170344"/>
            <a:ext cx="11594605" cy="4448013"/>
          </a:xfrm>
          <a:prstGeom prst="rect">
            <a:avLst/>
          </a:prstGeom>
          <a:noFill/>
        </p:spPr>
        <p:txBody>
          <a:bodyPr wrap="square" rtlCol="0">
            <a:spAutoFit/>
          </a:bodyPr>
          <a:lstStyle/>
          <a:p>
            <a:pPr>
              <a:lnSpc>
                <a:spcPct val="150000"/>
              </a:lnSpc>
            </a:pPr>
            <a:r>
              <a:rPr lang="en-US" sz="3200" i="1" dirty="0"/>
              <a:t>God of goodness and growth,</a:t>
            </a:r>
          </a:p>
          <a:p>
            <a:pPr>
              <a:lnSpc>
                <a:spcPct val="150000"/>
              </a:lnSpc>
            </a:pPr>
            <a:r>
              <a:rPr lang="en-US" sz="3200" b="1" dirty="0"/>
              <a:t>All creation is yours, and your faithfulness is sure.  Word and water, wine and bread; these are signs of your abundant grace.  Receive the gifts we bring, and nourish us to proclaim your abiding love in our communities and in the world, through Jesus Christ, our strength and our song.  Amen.</a:t>
            </a:r>
          </a:p>
        </p:txBody>
      </p:sp>
      <p:sp>
        <p:nvSpPr>
          <p:cNvPr id="4" name="TextBox 3">
            <a:extLst>
              <a:ext uri="{FF2B5EF4-FFF2-40B4-BE49-F238E27FC236}">
                <a16:creationId xmlns:a16="http://schemas.microsoft.com/office/drawing/2014/main" id="{4130F9FE-3A5C-9EAC-F29C-E41CC38C679E}"/>
              </a:ext>
            </a:extLst>
          </p:cNvPr>
          <p:cNvSpPr txBox="1"/>
          <p:nvPr/>
        </p:nvSpPr>
        <p:spPr>
          <a:xfrm>
            <a:off x="3975143" y="654868"/>
            <a:ext cx="4241714" cy="584775"/>
          </a:xfrm>
          <a:prstGeom prst="rect">
            <a:avLst/>
          </a:prstGeom>
          <a:noFill/>
        </p:spPr>
        <p:txBody>
          <a:bodyPr wrap="square" rtlCol="0">
            <a:spAutoFit/>
          </a:bodyPr>
          <a:lstStyle/>
          <a:p>
            <a:r>
              <a:rPr lang="en-US" sz="3200" b="1" dirty="0"/>
              <a:t>OUR OFFERING PRAYER</a:t>
            </a:r>
          </a:p>
        </p:txBody>
      </p:sp>
    </p:spTree>
    <p:extLst>
      <p:ext uri="{BB962C8B-B14F-4D97-AF65-F5344CB8AC3E}">
        <p14:creationId xmlns:p14="http://schemas.microsoft.com/office/powerpoint/2010/main" val="309978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636FB5-23FB-DC2B-2F63-B8D8B1D209B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568"/>
          <a:stretch>
            <a:fillRect/>
          </a:stretch>
        </p:blipFill>
        <p:spPr>
          <a:xfrm>
            <a:off x="-1" y="452687"/>
            <a:ext cx="6396169" cy="5747084"/>
          </a:xfrm>
          <a:prstGeom prst="rect">
            <a:avLst/>
          </a:prstGeom>
        </p:spPr>
      </p:pic>
      <p:sp>
        <p:nvSpPr>
          <p:cNvPr id="2" name="TextBox 1">
            <a:extLst>
              <a:ext uri="{FF2B5EF4-FFF2-40B4-BE49-F238E27FC236}">
                <a16:creationId xmlns:a16="http://schemas.microsoft.com/office/drawing/2014/main" id="{20FD8A6C-B137-6F97-6BA7-41B9A93B1341}"/>
              </a:ext>
            </a:extLst>
          </p:cNvPr>
          <p:cNvSpPr txBox="1"/>
          <p:nvPr/>
        </p:nvSpPr>
        <p:spPr>
          <a:xfrm>
            <a:off x="6291743" y="0"/>
            <a:ext cx="5563502" cy="1323439"/>
          </a:xfrm>
          <a:prstGeom prst="rect">
            <a:avLst/>
          </a:prstGeom>
          <a:noFill/>
        </p:spPr>
        <p:txBody>
          <a:bodyPr wrap="square" rtlCol="0">
            <a:spAutoFit/>
          </a:bodyPr>
          <a:lstStyle/>
          <a:p>
            <a:endParaRPr lang="en-US" sz="2400" dirty="0"/>
          </a:p>
          <a:p>
            <a:pPr algn="ctr"/>
            <a:r>
              <a:rPr lang="en-US" sz="3200" b="1" dirty="0"/>
              <a:t>THE GREAT THANKSGIVING</a:t>
            </a:r>
          </a:p>
          <a:p>
            <a:endParaRPr lang="en-US" sz="2400" dirty="0"/>
          </a:p>
        </p:txBody>
      </p:sp>
      <p:sp>
        <p:nvSpPr>
          <p:cNvPr id="4" name="TextBox 3">
            <a:extLst>
              <a:ext uri="{FF2B5EF4-FFF2-40B4-BE49-F238E27FC236}">
                <a16:creationId xmlns:a16="http://schemas.microsoft.com/office/drawing/2014/main" id="{F8404B98-5091-C65B-96B8-61B74FC67224}"/>
              </a:ext>
            </a:extLst>
          </p:cNvPr>
          <p:cNvSpPr txBox="1"/>
          <p:nvPr/>
        </p:nvSpPr>
        <p:spPr>
          <a:xfrm>
            <a:off x="6291743" y="1263803"/>
            <a:ext cx="5563502" cy="5388655"/>
          </a:xfrm>
          <a:prstGeom prst="rect">
            <a:avLst/>
          </a:prstGeom>
          <a:noFill/>
        </p:spPr>
        <p:txBody>
          <a:bodyPr wrap="square" rtlCol="0">
            <a:spAutoFit/>
          </a:bodyPr>
          <a:lstStyle/>
          <a:p>
            <a:pPr marL="457200" marR="0">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The Lord be with you.</a:t>
            </a:r>
          </a:p>
          <a:p>
            <a:pPr marL="457200" marR="0">
              <a:lnSpc>
                <a:spcPct val="107000"/>
              </a:lnSpc>
              <a:spcBef>
                <a:spcPts val="0"/>
              </a:spcBef>
              <a:spcAft>
                <a:spcPts val="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And also with you.</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Lift up your hearts.</a:t>
            </a:r>
          </a:p>
          <a:p>
            <a:pPr marL="457200" marR="0">
              <a:lnSpc>
                <a:spcPct val="107000"/>
              </a:lnSpc>
              <a:spcBef>
                <a:spcPts val="0"/>
              </a:spcBef>
              <a:spcAft>
                <a:spcPts val="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We lift them to the Lord.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Let us give thanks to the Lord our God.</a:t>
            </a:r>
          </a:p>
          <a:p>
            <a:pPr marL="457200" marR="0">
              <a:lnSpc>
                <a:spcPct val="107000"/>
              </a:lnSpc>
              <a:spcBef>
                <a:spcPts val="0"/>
              </a:spcBef>
              <a:spcAft>
                <a:spcPts val="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It is right to give our thanks and praise.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600" dirty="0"/>
          </a:p>
        </p:txBody>
      </p:sp>
    </p:spTree>
    <p:extLst>
      <p:ext uri="{BB962C8B-B14F-4D97-AF65-F5344CB8AC3E}">
        <p14:creationId xmlns:p14="http://schemas.microsoft.com/office/powerpoint/2010/main" val="3676322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54AC1-9AF5-6B6A-9F29-41BE60ED78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153D1F-B54C-6016-54EF-DF6760FAA73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568"/>
          <a:stretch>
            <a:fillRect/>
          </a:stretch>
        </p:blipFill>
        <p:spPr>
          <a:xfrm>
            <a:off x="-1" y="452687"/>
            <a:ext cx="6396169" cy="5747084"/>
          </a:xfrm>
          <a:prstGeom prst="rect">
            <a:avLst/>
          </a:prstGeom>
        </p:spPr>
      </p:pic>
      <p:sp>
        <p:nvSpPr>
          <p:cNvPr id="2" name="TextBox 1">
            <a:extLst>
              <a:ext uri="{FF2B5EF4-FFF2-40B4-BE49-F238E27FC236}">
                <a16:creationId xmlns:a16="http://schemas.microsoft.com/office/drawing/2014/main" id="{6BBD80F0-F801-FEAF-D0CE-6D3A7E8E30E8}"/>
              </a:ext>
            </a:extLst>
          </p:cNvPr>
          <p:cNvSpPr txBox="1"/>
          <p:nvPr/>
        </p:nvSpPr>
        <p:spPr>
          <a:xfrm>
            <a:off x="6396167" y="299297"/>
            <a:ext cx="5300533" cy="1323439"/>
          </a:xfrm>
          <a:prstGeom prst="rect">
            <a:avLst/>
          </a:prstGeom>
          <a:noFill/>
        </p:spPr>
        <p:txBody>
          <a:bodyPr wrap="square" rtlCol="0">
            <a:spAutoFit/>
          </a:bodyPr>
          <a:lstStyle/>
          <a:p>
            <a:endParaRPr lang="en-US" sz="2400" dirty="0"/>
          </a:p>
          <a:p>
            <a:pPr algn="ctr"/>
            <a:r>
              <a:rPr lang="en-US" sz="3200" b="1" dirty="0"/>
              <a:t>PREFACE</a:t>
            </a:r>
          </a:p>
          <a:p>
            <a:endParaRPr lang="en-US" sz="2400" dirty="0"/>
          </a:p>
        </p:txBody>
      </p:sp>
      <p:sp>
        <p:nvSpPr>
          <p:cNvPr id="4" name="TextBox 3">
            <a:extLst>
              <a:ext uri="{FF2B5EF4-FFF2-40B4-BE49-F238E27FC236}">
                <a16:creationId xmlns:a16="http://schemas.microsoft.com/office/drawing/2014/main" id="{D533284F-AB2C-4A1F-0C5B-0CD68F4A50B7}"/>
              </a:ext>
            </a:extLst>
          </p:cNvPr>
          <p:cNvSpPr txBox="1"/>
          <p:nvPr/>
        </p:nvSpPr>
        <p:spPr>
          <a:xfrm>
            <a:off x="6502400" y="1888445"/>
            <a:ext cx="5194300" cy="3281026"/>
          </a:xfrm>
          <a:prstGeom prst="rect">
            <a:avLst/>
          </a:prstGeom>
          <a:noFill/>
        </p:spPr>
        <p:txBody>
          <a:bodyPr wrap="square" rtlCol="0">
            <a:spAutoFit/>
          </a:bodyPr>
          <a:lstStyle/>
          <a:p>
            <a:pPr marL="457200" marR="0">
              <a:lnSpc>
                <a:spcPct val="107000"/>
              </a:lnSpc>
              <a:spcBef>
                <a:spcPts val="0"/>
              </a:spcBef>
              <a:spcAft>
                <a:spcPts val="0"/>
              </a:spcAft>
            </a:pPr>
            <a:r>
              <a:rPr lang="en-US" sz="3200" i="1" dirty="0">
                <a:latin typeface="Calibri" panose="020F0502020204030204" pitchFamily="34" charset="0"/>
                <a:ea typeface="Calibri" panose="020F0502020204030204" pitchFamily="34" charset="0"/>
                <a:cs typeface="Times New Roman" panose="02020603050405020304" pitchFamily="18" charset="0"/>
              </a:rPr>
              <a:t>It is indeed, right, our duty and our joy, that we should at all times and in all places give thanks and praise……..</a:t>
            </a:r>
          </a:p>
          <a:p>
            <a:endParaRPr lang="en-US" sz="3600" dirty="0"/>
          </a:p>
        </p:txBody>
      </p:sp>
    </p:spTree>
    <p:extLst>
      <p:ext uri="{BB962C8B-B14F-4D97-AF65-F5344CB8AC3E}">
        <p14:creationId xmlns:p14="http://schemas.microsoft.com/office/powerpoint/2010/main" val="2097629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157553-3AB6-3DE7-564B-2E39F9D6BDEA}"/>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FA22F104-44AB-3F1D-CEB3-FEDF38C53FDF}"/>
              </a:ext>
            </a:extLst>
          </p:cNvPr>
          <p:cNvSpPr txBox="1"/>
          <p:nvPr/>
        </p:nvSpPr>
        <p:spPr>
          <a:xfrm>
            <a:off x="1718770" y="510415"/>
            <a:ext cx="5139230" cy="584775"/>
          </a:xfrm>
          <a:prstGeom prst="rect">
            <a:avLst/>
          </a:prstGeom>
          <a:noFill/>
        </p:spPr>
        <p:txBody>
          <a:bodyPr wrap="square" rtlCol="0">
            <a:spAutoFit/>
          </a:bodyPr>
          <a:lstStyle/>
          <a:p>
            <a:r>
              <a:rPr lang="en-US" sz="3200" b="1" dirty="0">
                <a:solidFill>
                  <a:schemeClr val="bg1"/>
                </a:solidFill>
              </a:rPr>
              <a:t>THE WORDS OF INSTITUTION</a:t>
            </a:r>
          </a:p>
        </p:txBody>
      </p:sp>
    </p:spTree>
    <p:extLst>
      <p:ext uri="{BB962C8B-B14F-4D97-AF65-F5344CB8AC3E}">
        <p14:creationId xmlns:p14="http://schemas.microsoft.com/office/powerpoint/2010/main" val="1388942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FD8A6C-B137-6F97-6BA7-41B9A93B1341}"/>
              </a:ext>
            </a:extLst>
          </p:cNvPr>
          <p:cNvSpPr txBox="1"/>
          <p:nvPr/>
        </p:nvSpPr>
        <p:spPr>
          <a:xfrm>
            <a:off x="7436512" y="-102829"/>
            <a:ext cx="3785372" cy="1517723"/>
          </a:xfrm>
          <a:prstGeom prst="rect">
            <a:avLst/>
          </a:prstGeom>
          <a:noFill/>
        </p:spPr>
        <p:txBody>
          <a:bodyPr wrap="square" rtlCol="0">
            <a:spAutoFit/>
          </a:bodyPr>
          <a:lstStyle/>
          <a:p>
            <a:endParaRPr lang="en-US" sz="2800" b="1" dirty="0"/>
          </a:p>
          <a:p>
            <a:pPr marL="0" marR="0">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THE LORD’S PRAYER</a:t>
            </a:r>
          </a:p>
          <a:p>
            <a:endParaRPr lang="en-US" sz="2800" b="1" dirty="0"/>
          </a:p>
        </p:txBody>
      </p:sp>
      <p:sp>
        <p:nvSpPr>
          <p:cNvPr id="4" name="TextBox 3">
            <a:extLst>
              <a:ext uri="{FF2B5EF4-FFF2-40B4-BE49-F238E27FC236}">
                <a16:creationId xmlns:a16="http://schemas.microsoft.com/office/drawing/2014/main" id="{F8404B98-5091-C65B-96B8-61B74FC67224}"/>
              </a:ext>
            </a:extLst>
          </p:cNvPr>
          <p:cNvSpPr txBox="1"/>
          <p:nvPr/>
        </p:nvSpPr>
        <p:spPr>
          <a:xfrm>
            <a:off x="6725312" y="656032"/>
            <a:ext cx="6847123" cy="6046271"/>
          </a:xfrm>
          <a:prstGeom prst="rect">
            <a:avLst/>
          </a:prstGeom>
          <a:noFill/>
        </p:spPr>
        <p:txBody>
          <a:bodyPr wrap="square" rtlCol="0">
            <a:spAutoFit/>
          </a:bodyPr>
          <a:lstStyle/>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Our Father, who art in heaven,</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Hallowed by thy name,</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Thy kingdom come,</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Thy will be done,</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On earth as it is in heaven.</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Give us this day our daily bread,</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And forgive us our trespasses,</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As we forgive those who trespass against us;</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And lead us not into temptation,</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But deliver us from evil.</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For thine is the kingdom,</a:t>
            </a:r>
          </a:p>
          <a:p>
            <a:pPr>
              <a:lnSpc>
                <a:spcPct val="150000"/>
              </a:lnSpc>
            </a:pPr>
            <a:r>
              <a:rPr lang="en-US" sz="2000" dirty="0">
                <a:latin typeface="Calibri" panose="020F0502020204030204" pitchFamily="34" charset="0"/>
                <a:ea typeface="Calibri" panose="020F0502020204030204" pitchFamily="34" charset="0"/>
                <a:cs typeface="Times New Roman" panose="02020603050405020304" pitchFamily="18" charset="0"/>
              </a:rPr>
              <a:t>And the power, and the glory,</a:t>
            </a:r>
          </a:p>
          <a:p>
            <a:pPr>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Forever and ever. Amen.</a:t>
            </a:r>
          </a:p>
        </p:txBody>
      </p:sp>
      <p:pic>
        <p:nvPicPr>
          <p:cNvPr id="7" name="Picture 6">
            <a:extLst>
              <a:ext uri="{FF2B5EF4-FFF2-40B4-BE49-F238E27FC236}">
                <a16:creationId xmlns:a16="http://schemas.microsoft.com/office/drawing/2014/main" id="{5C27AC10-EE40-A333-34B5-7A75AECA253C}"/>
              </a:ext>
            </a:extLst>
          </p:cNvPr>
          <p:cNvPicPr>
            <a:picLocks noChangeAspect="1"/>
          </p:cNvPicPr>
          <p:nvPr/>
        </p:nvPicPr>
        <p:blipFill>
          <a:blip r:embed="rId2"/>
          <a:srcRect l="15313" r="9375"/>
          <a:stretch>
            <a:fillRect/>
          </a:stretch>
        </p:blipFill>
        <p:spPr>
          <a:xfrm>
            <a:off x="0" y="996950"/>
            <a:ext cx="6512489" cy="4864100"/>
          </a:xfrm>
          <a:prstGeom prst="rect">
            <a:avLst/>
          </a:prstGeom>
        </p:spPr>
      </p:pic>
    </p:spTree>
    <p:extLst>
      <p:ext uri="{BB962C8B-B14F-4D97-AF65-F5344CB8AC3E}">
        <p14:creationId xmlns:p14="http://schemas.microsoft.com/office/powerpoint/2010/main" val="2779237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51A97E-6BBF-51F3-60DE-6D4841E66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5972175" cy="6857999"/>
          </a:xfrm>
          <a:prstGeom prst="rect">
            <a:avLst/>
          </a:prstGeom>
        </p:spPr>
      </p:pic>
      <p:sp>
        <p:nvSpPr>
          <p:cNvPr id="8" name="TextBox 7">
            <a:extLst>
              <a:ext uri="{FF2B5EF4-FFF2-40B4-BE49-F238E27FC236}">
                <a16:creationId xmlns:a16="http://schemas.microsoft.com/office/drawing/2014/main" id="{FA22F104-44AB-3F1D-CEB3-FEDF38C53FDF}"/>
              </a:ext>
            </a:extLst>
          </p:cNvPr>
          <p:cNvSpPr txBox="1"/>
          <p:nvPr/>
        </p:nvSpPr>
        <p:spPr>
          <a:xfrm>
            <a:off x="6074230" y="1927593"/>
            <a:ext cx="5782154" cy="3323987"/>
          </a:xfrm>
          <a:prstGeom prst="rect">
            <a:avLst/>
          </a:prstGeom>
          <a:noFill/>
        </p:spPr>
        <p:txBody>
          <a:bodyPr wrap="square" rtlCol="0">
            <a:spAutoFit/>
          </a:bodyPr>
          <a:lstStyle/>
          <a:p>
            <a:pPr algn="ctr"/>
            <a:r>
              <a:rPr lang="en-US" sz="2800" b="1" dirty="0">
                <a:effectLst/>
                <a:latin typeface="Calibri" panose="020F0502020204030204" pitchFamily="34" charset="0"/>
                <a:ea typeface="Calibri" panose="020F0502020204030204" pitchFamily="34" charset="0"/>
                <a:cs typeface="Times New Roman" panose="02020603050405020304" pitchFamily="18" charset="0"/>
              </a:rPr>
              <a:t>INVITATION TO THE TABLE: </a:t>
            </a:r>
          </a:p>
          <a:p>
            <a:endParaRPr lang="en-US" i="1" dirty="0">
              <a:latin typeface="Calibri" panose="020F0502020204030204" pitchFamily="34" charset="0"/>
              <a:ea typeface="Calibri" panose="020F0502020204030204" pitchFamily="34" charset="0"/>
              <a:cs typeface="Times New Roman" panose="02020603050405020304" pitchFamily="18" charset="0"/>
            </a:endParaRPr>
          </a:p>
          <a:p>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200" i="1" dirty="0">
                <a:latin typeface="Calibri" panose="020F0502020204030204" pitchFamily="34" charset="0"/>
                <a:ea typeface="Calibri" panose="020F0502020204030204" pitchFamily="34" charset="0"/>
                <a:cs typeface="Times New Roman" panose="02020603050405020304" pitchFamily="18" charset="0"/>
              </a:rPr>
              <a:t>Taste and see that </a:t>
            </a:r>
          </a:p>
          <a:p>
            <a:pPr algn="ctr"/>
            <a:r>
              <a:rPr lang="en-US" sz="3200" i="1" dirty="0">
                <a:latin typeface="Calibri" panose="020F0502020204030204" pitchFamily="34" charset="0"/>
                <a:ea typeface="Calibri" panose="020F0502020204030204" pitchFamily="34" charset="0"/>
                <a:cs typeface="Times New Roman" panose="02020603050405020304" pitchFamily="18" charset="0"/>
              </a:rPr>
              <a:t>the Lord is good.</a:t>
            </a:r>
          </a:p>
          <a:p>
            <a:pPr algn="ctr"/>
            <a:endParaRPr lang="en-US" sz="3200" i="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200" i="1" dirty="0">
                <a:latin typeface="Calibri" panose="020F0502020204030204" pitchFamily="34" charset="0"/>
                <a:ea typeface="Calibri" panose="020F0502020204030204" pitchFamily="34" charset="0"/>
                <a:cs typeface="Times New Roman" panose="02020603050405020304" pitchFamily="18" charset="0"/>
              </a:rPr>
              <a:t>All are welcome!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0060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8C13D2-978B-7199-598E-5F51004154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BC39757B-53D7-6A89-B6A0-372968352A7F}"/>
              </a:ext>
            </a:extLst>
          </p:cNvPr>
          <p:cNvSpPr txBox="1"/>
          <p:nvPr/>
        </p:nvSpPr>
        <p:spPr>
          <a:xfrm>
            <a:off x="373118" y="1127236"/>
            <a:ext cx="11445764" cy="2727991"/>
          </a:xfrm>
          <a:prstGeom prst="rect">
            <a:avLst/>
          </a:prstGeom>
          <a:noFill/>
        </p:spPr>
        <p:txBody>
          <a:bodyPr wrap="square">
            <a:spAutoFit/>
          </a:bodyPr>
          <a:lstStyle/>
          <a:p>
            <a:pPr marL="0" marR="0" algn="ctr"/>
            <a:r>
              <a:rPr lang="en-US" sz="4400" b="1" i="1" dirty="0">
                <a:solidFill>
                  <a:schemeClr val="bg2"/>
                </a:solidFill>
                <a:effectLst/>
                <a:latin typeface="Tinos" panose="02020603050405020304" pitchFamily="18" charset="0"/>
                <a:ea typeface="Tinos" panose="02020603050405020304" pitchFamily="18" charset="0"/>
                <a:cs typeface="Tinos" panose="02020603050405020304" pitchFamily="18" charset="0"/>
              </a:rPr>
              <a:t>Welcome to the Worship of the Lord!</a:t>
            </a:r>
          </a:p>
          <a:p>
            <a:pPr marL="0" marR="0" algn="ctr">
              <a:lnSpc>
                <a:spcPct val="150000"/>
              </a:lnSpc>
            </a:pPr>
            <a:r>
              <a:rPr lang="en-US" sz="3200" b="1" i="1" dirty="0">
                <a:solidFill>
                  <a:schemeClr val="bg2"/>
                </a:solidFill>
                <a:effectLst/>
                <a:latin typeface="Tinos" panose="02020603050405020304" pitchFamily="18" charset="0"/>
                <a:ea typeface="Tinos" panose="02020603050405020304" pitchFamily="18" charset="0"/>
                <a:cs typeface="Tinos" panose="02020603050405020304" pitchFamily="18" charset="0"/>
              </a:rPr>
              <a:t>Bethlehem Lutheran Church</a:t>
            </a:r>
          </a:p>
          <a:p>
            <a:pPr marL="0" marR="0" algn="ctr">
              <a:lnSpc>
                <a:spcPct val="150000"/>
              </a:lnSpc>
            </a:pPr>
            <a:endParaRPr lang="en-US" sz="2800" i="1" dirty="0">
              <a:solidFill>
                <a:schemeClr val="bg2"/>
              </a:solidFill>
              <a:effectLst/>
              <a:latin typeface="Bahnschrift" panose="020B0502040204020203" pitchFamily="34" charset="0"/>
              <a:ea typeface="Times New Roman" panose="02020603050405020304" pitchFamily="18" charset="0"/>
            </a:endParaRPr>
          </a:p>
          <a:p>
            <a:pPr marL="0" marR="0" algn="ctr">
              <a:lnSpc>
                <a:spcPct val="150000"/>
              </a:lnSpc>
            </a:pPr>
            <a:r>
              <a:rPr lang="en-US" sz="2800" i="1" dirty="0">
                <a:solidFill>
                  <a:schemeClr val="bg2"/>
                </a:solidFill>
                <a:latin typeface="Bahnschrift" panose="020B0502040204020203" pitchFamily="34" charset="0"/>
                <a:ea typeface="Times New Roman" panose="02020603050405020304" pitchFamily="18" charset="0"/>
              </a:rPr>
              <a:t>Belonging to Christ, Sharing Christ on the North Shore and Beyond!</a:t>
            </a:r>
            <a:endParaRPr lang="en-US" sz="2800" i="1" dirty="0">
              <a:solidFill>
                <a:schemeClr val="bg2"/>
              </a:solidFill>
              <a:effectLst/>
              <a:latin typeface="Bahnschrift" panose="020B0502040204020203" pitchFamily="34" charset="0"/>
              <a:ea typeface="Times New Roman" panose="02020603050405020304" pitchFamily="18" charset="0"/>
            </a:endParaRPr>
          </a:p>
        </p:txBody>
      </p:sp>
      <p:sp>
        <p:nvSpPr>
          <p:cNvPr id="2" name="TextBox 1">
            <a:extLst>
              <a:ext uri="{FF2B5EF4-FFF2-40B4-BE49-F238E27FC236}">
                <a16:creationId xmlns:a16="http://schemas.microsoft.com/office/drawing/2014/main" id="{6D377BD8-FA78-059E-9F71-1414812F7807}"/>
              </a:ext>
            </a:extLst>
          </p:cNvPr>
          <p:cNvSpPr txBox="1"/>
          <p:nvPr/>
        </p:nvSpPr>
        <p:spPr>
          <a:xfrm>
            <a:off x="4786923" y="4982463"/>
            <a:ext cx="2618153" cy="461665"/>
          </a:xfrm>
          <a:prstGeom prst="rect">
            <a:avLst/>
          </a:prstGeom>
          <a:noFill/>
        </p:spPr>
        <p:txBody>
          <a:bodyPr wrap="none" rtlCol="0">
            <a:spAutoFit/>
          </a:bodyPr>
          <a:lstStyle/>
          <a:p>
            <a:r>
              <a:rPr lang="en-US" sz="2400" b="1" dirty="0">
                <a:solidFill>
                  <a:schemeClr val="bg1"/>
                </a:solidFill>
              </a:rPr>
              <a:t>ANNOUNCEMENTS</a:t>
            </a:r>
            <a:endParaRPr lang="en-US" dirty="0">
              <a:solidFill>
                <a:schemeClr val="bg1"/>
              </a:solidFill>
            </a:endParaRPr>
          </a:p>
        </p:txBody>
      </p:sp>
    </p:spTree>
    <p:extLst>
      <p:ext uri="{BB962C8B-B14F-4D97-AF65-F5344CB8AC3E}">
        <p14:creationId xmlns:p14="http://schemas.microsoft.com/office/powerpoint/2010/main" val="1372211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648B6F-1EF1-40C4-841E-0F0CF54E85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9083" cy="6858000"/>
          </a:xfrm>
          <a:prstGeom prst="rect">
            <a:avLst/>
          </a:prstGeom>
        </p:spPr>
      </p:pic>
      <p:sp>
        <p:nvSpPr>
          <p:cNvPr id="4" name="TextBox 3">
            <a:extLst>
              <a:ext uri="{FF2B5EF4-FFF2-40B4-BE49-F238E27FC236}">
                <a16:creationId xmlns:a16="http://schemas.microsoft.com/office/drawing/2014/main" id="{6A7C452B-43A3-44D2-B4AA-B933ACFE204B}"/>
              </a:ext>
            </a:extLst>
          </p:cNvPr>
          <p:cNvSpPr txBox="1"/>
          <p:nvPr/>
        </p:nvSpPr>
        <p:spPr>
          <a:xfrm>
            <a:off x="1409700" y="804418"/>
            <a:ext cx="4128220" cy="954107"/>
          </a:xfrm>
          <a:prstGeom prst="rect">
            <a:avLst/>
          </a:prstGeom>
          <a:noFill/>
        </p:spPr>
        <p:txBody>
          <a:bodyPr wrap="square" rtlCol="0">
            <a:spAutoFit/>
          </a:bodyPr>
          <a:lstStyle/>
          <a:p>
            <a:pPr algn="ctr"/>
            <a:r>
              <a:rPr lang="en-US" sz="3200" b="1" dirty="0"/>
              <a:t>Come to the Table</a:t>
            </a:r>
          </a:p>
          <a:p>
            <a:pPr algn="ctr"/>
            <a:r>
              <a:rPr lang="en-US" sz="2400" dirty="0"/>
              <a:t>ELW 481</a:t>
            </a:r>
          </a:p>
        </p:txBody>
      </p:sp>
      <p:sp>
        <p:nvSpPr>
          <p:cNvPr id="6" name="Rectangle 5">
            <a:extLst>
              <a:ext uri="{FF2B5EF4-FFF2-40B4-BE49-F238E27FC236}">
                <a16:creationId xmlns:a16="http://schemas.microsoft.com/office/drawing/2014/main" id="{E77C3E6C-8832-44CA-AC3D-CAD87F5CF332}"/>
              </a:ext>
            </a:extLst>
          </p:cNvPr>
          <p:cNvSpPr/>
          <p:nvPr/>
        </p:nvSpPr>
        <p:spPr>
          <a:xfrm>
            <a:off x="1215904" y="1965182"/>
            <a:ext cx="5361359" cy="2241960"/>
          </a:xfrm>
          <a:prstGeom prst="rect">
            <a:avLst/>
          </a:prstGeom>
        </p:spPr>
        <p:txBody>
          <a:bodyPr wrap="square">
            <a:spAutoFit/>
          </a:bodyPr>
          <a:lstStyle/>
          <a:p>
            <a:pPr marL="0" marR="0" indent="228600">
              <a:lnSpc>
                <a:spcPct val="150000"/>
              </a:lnSpc>
              <a:spcBef>
                <a:spcPts val="0"/>
              </a:spcBef>
              <a:spcAft>
                <a:spcPts val="0"/>
              </a:spcAft>
            </a:pPr>
            <a:r>
              <a:rPr lang="en-US" sz="2400" dirty="0">
                <a:effectLst/>
                <a:ea typeface="Times New Roman" panose="02020603050405020304" pitchFamily="18" charset="0"/>
              </a:rPr>
              <a:t>Come to the table of mercy,</a:t>
            </a:r>
          </a:p>
          <a:p>
            <a:pPr marL="0" marR="0" indent="228600">
              <a:lnSpc>
                <a:spcPct val="150000"/>
              </a:lnSpc>
              <a:spcBef>
                <a:spcPts val="0"/>
              </a:spcBef>
              <a:spcAft>
                <a:spcPts val="0"/>
              </a:spcAft>
            </a:pPr>
            <a:r>
              <a:rPr lang="en-US" sz="2400" dirty="0">
                <a:effectLst/>
                <a:ea typeface="Times New Roman" panose="02020603050405020304" pitchFamily="18" charset="0"/>
              </a:rPr>
              <a:t>prepared with the wine and the bread.</a:t>
            </a:r>
          </a:p>
          <a:p>
            <a:pPr marL="0" marR="0" indent="228600">
              <a:lnSpc>
                <a:spcPct val="150000"/>
              </a:lnSpc>
              <a:spcBef>
                <a:spcPts val="0"/>
              </a:spcBef>
              <a:spcAft>
                <a:spcPts val="0"/>
              </a:spcAft>
            </a:pPr>
            <a:r>
              <a:rPr lang="en-US" sz="2400" dirty="0">
                <a:effectLst/>
                <a:ea typeface="Times New Roman" panose="02020603050405020304" pitchFamily="18" charset="0"/>
              </a:rPr>
              <a:t>All who are hungry and thirsty,</a:t>
            </a:r>
          </a:p>
          <a:p>
            <a:pPr marL="0" marR="0" indent="228600">
              <a:lnSpc>
                <a:spcPct val="150000"/>
              </a:lnSpc>
              <a:spcBef>
                <a:spcPts val="0"/>
              </a:spcBef>
              <a:spcAft>
                <a:spcPts val="0"/>
              </a:spcAft>
            </a:pPr>
            <a:r>
              <a:rPr lang="en-US" sz="2400" dirty="0">
                <a:effectLst/>
                <a:ea typeface="Times New Roman" panose="02020603050405020304" pitchFamily="18" charset="0"/>
              </a:rPr>
              <a:t>come, and your souls will be fed.</a:t>
            </a:r>
          </a:p>
        </p:txBody>
      </p:sp>
      <p:sp>
        <p:nvSpPr>
          <p:cNvPr id="5" name="TextBox 4">
            <a:extLst>
              <a:ext uri="{FF2B5EF4-FFF2-40B4-BE49-F238E27FC236}">
                <a16:creationId xmlns:a16="http://schemas.microsoft.com/office/drawing/2014/main" id="{09729005-7F4F-8BB1-C737-F5DF1DBDFB8F}"/>
              </a:ext>
            </a:extLst>
          </p:cNvPr>
          <p:cNvSpPr txBox="1"/>
          <p:nvPr/>
        </p:nvSpPr>
        <p:spPr>
          <a:xfrm>
            <a:off x="8259106" y="912139"/>
            <a:ext cx="3481137" cy="369332"/>
          </a:xfrm>
          <a:prstGeom prst="rect">
            <a:avLst/>
          </a:prstGeom>
          <a:noFill/>
        </p:spPr>
        <p:txBody>
          <a:bodyPr wrap="square">
            <a:spAutoFit/>
          </a:bodyPr>
          <a:lstStyle/>
          <a:p>
            <a:r>
              <a:rPr lang="en-US" i="1" dirty="0"/>
              <a:t>Martin Nystrom, Claire Cloninger</a:t>
            </a:r>
          </a:p>
        </p:txBody>
      </p:sp>
    </p:spTree>
    <p:extLst>
      <p:ext uri="{BB962C8B-B14F-4D97-AF65-F5344CB8AC3E}">
        <p14:creationId xmlns:p14="http://schemas.microsoft.com/office/powerpoint/2010/main" val="2599001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648B6F-1EF1-40C4-841E-0F0CF54E85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9083" cy="6858000"/>
          </a:xfrm>
          <a:prstGeom prst="rect">
            <a:avLst/>
          </a:prstGeom>
        </p:spPr>
      </p:pic>
      <p:sp>
        <p:nvSpPr>
          <p:cNvPr id="4" name="TextBox 3">
            <a:extLst>
              <a:ext uri="{FF2B5EF4-FFF2-40B4-BE49-F238E27FC236}">
                <a16:creationId xmlns:a16="http://schemas.microsoft.com/office/drawing/2014/main" id="{6A7C452B-43A3-44D2-B4AA-B933ACFE204B}"/>
              </a:ext>
            </a:extLst>
          </p:cNvPr>
          <p:cNvSpPr txBox="1"/>
          <p:nvPr/>
        </p:nvSpPr>
        <p:spPr>
          <a:xfrm>
            <a:off x="1146309" y="791718"/>
            <a:ext cx="4607511" cy="954107"/>
          </a:xfrm>
          <a:prstGeom prst="rect">
            <a:avLst/>
          </a:prstGeom>
          <a:noFill/>
        </p:spPr>
        <p:txBody>
          <a:bodyPr wrap="square" rtlCol="0">
            <a:spAutoFit/>
          </a:bodyPr>
          <a:lstStyle/>
          <a:p>
            <a:pPr algn="ctr"/>
            <a:r>
              <a:rPr lang="en-US" sz="3200" dirty="0">
                <a:latin typeface="+mj-lt"/>
              </a:rPr>
              <a:t>Come to the Table</a:t>
            </a:r>
          </a:p>
          <a:p>
            <a:pPr algn="ctr"/>
            <a:r>
              <a:rPr lang="en-US" sz="2400" dirty="0">
                <a:latin typeface="+mj-lt"/>
              </a:rPr>
              <a:t>ELW 481</a:t>
            </a:r>
          </a:p>
        </p:txBody>
      </p:sp>
      <p:sp>
        <p:nvSpPr>
          <p:cNvPr id="6" name="Rectangle 5">
            <a:extLst>
              <a:ext uri="{FF2B5EF4-FFF2-40B4-BE49-F238E27FC236}">
                <a16:creationId xmlns:a16="http://schemas.microsoft.com/office/drawing/2014/main" id="{E77C3E6C-8832-44CA-AC3D-CAD87F5CF332}"/>
              </a:ext>
            </a:extLst>
          </p:cNvPr>
          <p:cNvSpPr/>
          <p:nvPr/>
        </p:nvSpPr>
        <p:spPr>
          <a:xfrm>
            <a:off x="1292104" y="1845378"/>
            <a:ext cx="5361359" cy="1938992"/>
          </a:xfrm>
          <a:prstGeom prst="rect">
            <a:avLst/>
          </a:prstGeom>
        </p:spPr>
        <p:txBody>
          <a:bodyPr wrap="square">
            <a:spAutoFit/>
          </a:bodyPr>
          <a:lstStyle/>
          <a:p>
            <a:pPr marL="0" marR="0" indent="228600">
              <a:lnSpc>
                <a:spcPct val="150000"/>
              </a:lnSpc>
              <a:spcBef>
                <a:spcPts val="0"/>
              </a:spcBef>
              <a:spcAft>
                <a:spcPts val="0"/>
              </a:spcAft>
            </a:pPr>
            <a:r>
              <a:rPr lang="en-US" sz="2400" dirty="0">
                <a:effectLst/>
                <a:ea typeface="Times New Roman" panose="02020603050405020304" pitchFamily="18" charset="0"/>
              </a:rPr>
              <a:t>Come at the Lord's invitation;</a:t>
            </a:r>
          </a:p>
          <a:p>
            <a:pPr marL="0" marR="0" indent="228600">
              <a:spcBef>
                <a:spcPts val="0"/>
              </a:spcBef>
              <a:spcAft>
                <a:spcPts val="0"/>
              </a:spcAft>
            </a:pPr>
            <a:r>
              <a:rPr lang="en-US" sz="2400" dirty="0">
                <a:effectLst/>
                <a:ea typeface="Times New Roman" panose="02020603050405020304" pitchFamily="18" charset="0"/>
              </a:rPr>
              <a:t>receive from his nail-scarred hand.</a:t>
            </a:r>
          </a:p>
          <a:p>
            <a:pPr marL="0" marR="0" indent="228600">
              <a:lnSpc>
                <a:spcPct val="150000"/>
              </a:lnSpc>
              <a:spcBef>
                <a:spcPts val="0"/>
              </a:spcBef>
              <a:spcAft>
                <a:spcPts val="0"/>
              </a:spcAft>
            </a:pPr>
            <a:r>
              <a:rPr lang="en-US" sz="2400" dirty="0">
                <a:effectLst/>
                <a:ea typeface="Times New Roman" panose="02020603050405020304" pitchFamily="18" charset="0"/>
              </a:rPr>
              <a:t>Eat of the bread of salvation;</a:t>
            </a:r>
          </a:p>
          <a:p>
            <a:pPr marL="0" marR="0" indent="228600">
              <a:spcBef>
                <a:spcPts val="0"/>
              </a:spcBef>
              <a:spcAft>
                <a:spcPts val="0"/>
              </a:spcAft>
            </a:pPr>
            <a:r>
              <a:rPr lang="en-US" sz="2400" dirty="0">
                <a:effectLst/>
                <a:ea typeface="Times New Roman" panose="02020603050405020304" pitchFamily="18" charset="0"/>
              </a:rPr>
              <a:t>drink of the blood of the Lamb.</a:t>
            </a:r>
          </a:p>
        </p:txBody>
      </p:sp>
      <p:sp>
        <p:nvSpPr>
          <p:cNvPr id="5" name="Rectangle 4">
            <a:extLst>
              <a:ext uri="{FF2B5EF4-FFF2-40B4-BE49-F238E27FC236}">
                <a16:creationId xmlns:a16="http://schemas.microsoft.com/office/drawing/2014/main" id="{15C01536-F821-437B-827B-73C2DBFA0E06}"/>
              </a:ext>
            </a:extLst>
          </p:cNvPr>
          <p:cNvSpPr/>
          <p:nvPr/>
        </p:nvSpPr>
        <p:spPr>
          <a:xfrm>
            <a:off x="9139591" y="822495"/>
            <a:ext cx="3049492" cy="892552"/>
          </a:xfrm>
          <a:prstGeom prst="rect">
            <a:avLst/>
          </a:prstGeom>
        </p:spPr>
        <p:txBody>
          <a:bodyPr wrap="square">
            <a:spAutoFit/>
          </a:bodyPr>
          <a:lstStyle/>
          <a:p>
            <a:r>
              <a:rPr lang="en-US" dirty="0"/>
              <a:t>Martin Nystrom, </a:t>
            </a:r>
          </a:p>
          <a:p>
            <a:r>
              <a:rPr lang="en-US" dirty="0"/>
              <a:t>Claire Cloninger</a:t>
            </a:r>
          </a:p>
          <a:p>
            <a:r>
              <a:rPr lang="en-US" sz="1600" dirty="0"/>
              <a:t>© 1991 Integrity Hosanna Music</a:t>
            </a:r>
          </a:p>
        </p:txBody>
      </p:sp>
    </p:spTree>
    <p:extLst>
      <p:ext uri="{BB962C8B-B14F-4D97-AF65-F5344CB8AC3E}">
        <p14:creationId xmlns:p14="http://schemas.microsoft.com/office/powerpoint/2010/main" val="2240027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678F88-5C19-215A-1D93-13706D1B8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9112"/>
          </a:xfrm>
          <a:prstGeom prst="rect">
            <a:avLst/>
          </a:prstGeom>
        </p:spPr>
      </p:pic>
      <p:sp>
        <p:nvSpPr>
          <p:cNvPr id="2" name="Title 1">
            <a:extLst>
              <a:ext uri="{FF2B5EF4-FFF2-40B4-BE49-F238E27FC236}">
                <a16:creationId xmlns:a16="http://schemas.microsoft.com/office/drawing/2014/main" id="{E1C1CD67-987D-E1C6-6E93-9B46B65253E6}"/>
              </a:ext>
            </a:extLst>
          </p:cNvPr>
          <p:cNvSpPr>
            <a:spLocks noGrp="1"/>
          </p:cNvSpPr>
          <p:nvPr>
            <p:ph type="ctrTitle"/>
          </p:nvPr>
        </p:nvSpPr>
        <p:spPr>
          <a:xfrm>
            <a:off x="1524000" y="1087437"/>
            <a:ext cx="9144000" cy="944563"/>
          </a:xfrm>
        </p:spPr>
        <p:txBody>
          <a:bodyPr/>
          <a:lstStyle/>
          <a:p>
            <a:r>
              <a:rPr lang="en-US" b="1" dirty="0">
                <a:solidFill>
                  <a:schemeClr val="bg1"/>
                </a:solidFill>
              </a:rPr>
              <a:t>Seek Ye First</a:t>
            </a:r>
          </a:p>
        </p:txBody>
      </p:sp>
    </p:spTree>
    <p:extLst>
      <p:ext uri="{BB962C8B-B14F-4D97-AF65-F5344CB8AC3E}">
        <p14:creationId xmlns:p14="http://schemas.microsoft.com/office/powerpoint/2010/main" val="3172778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D084B-3D7A-EBD3-B9C9-799C9FB05C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6D587C-0D29-560F-66CD-2ADF337A8F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9112"/>
          </a:xfrm>
          <a:prstGeom prst="rect">
            <a:avLst/>
          </a:prstGeom>
        </p:spPr>
      </p:pic>
      <p:sp>
        <p:nvSpPr>
          <p:cNvPr id="3" name="Subtitle 2">
            <a:extLst>
              <a:ext uri="{FF2B5EF4-FFF2-40B4-BE49-F238E27FC236}">
                <a16:creationId xmlns:a16="http://schemas.microsoft.com/office/drawing/2014/main" id="{0AAF9AA4-8BE0-DD02-A473-D9C1FEEE5AFE}"/>
              </a:ext>
            </a:extLst>
          </p:cNvPr>
          <p:cNvSpPr>
            <a:spLocks noGrp="1"/>
          </p:cNvSpPr>
          <p:nvPr>
            <p:ph type="subTitle" idx="1"/>
          </p:nvPr>
        </p:nvSpPr>
        <p:spPr>
          <a:xfrm>
            <a:off x="2597150" y="1313575"/>
            <a:ext cx="6997700" cy="2519362"/>
          </a:xfrm>
        </p:spPr>
        <p:txBody>
          <a:bodyPr>
            <a:noAutofit/>
          </a:bodyPr>
          <a:lstStyle/>
          <a:p>
            <a:r>
              <a:rPr lang="en-US" sz="4000" dirty="0"/>
              <a:t>Seek ye first the kingdom of God</a:t>
            </a:r>
            <a:br>
              <a:rPr lang="en-US" sz="4000" dirty="0"/>
            </a:br>
            <a:r>
              <a:rPr lang="en-US" sz="4000" dirty="0"/>
              <a:t>And its righteousness;</a:t>
            </a:r>
            <a:br>
              <a:rPr lang="en-US" sz="4000" dirty="0"/>
            </a:br>
            <a:r>
              <a:rPr lang="en-US" sz="4000" dirty="0"/>
              <a:t>And all these things shall be added unto you.</a:t>
            </a:r>
            <a:br>
              <a:rPr lang="en-US" sz="4000" dirty="0"/>
            </a:br>
            <a:r>
              <a:rPr lang="en-US" sz="4000" dirty="0" err="1"/>
              <a:t>Hallelu</a:t>
            </a:r>
            <a:r>
              <a:rPr lang="en-US" sz="4000" dirty="0"/>
              <a:t>, Hallelujah!</a:t>
            </a:r>
          </a:p>
        </p:txBody>
      </p:sp>
    </p:spTree>
    <p:extLst>
      <p:ext uri="{BB962C8B-B14F-4D97-AF65-F5344CB8AC3E}">
        <p14:creationId xmlns:p14="http://schemas.microsoft.com/office/powerpoint/2010/main" val="6024466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CE756-B555-5A7F-D180-FA8CBBC300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F288AEC-4E8B-4935-99D3-8DBD19CAA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9112"/>
          </a:xfrm>
          <a:prstGeom prst="rect">
            <a:avLst/>
          </a:prstGeom>
        </p:spPr>
      </p:pic>
      <p:sp>
        <p:nvSpPr>
          <p:cNvPr id="3" name="Subtitle 2">
            <a:extLst>
              <a:ext uri="{FF2B5EF4-FFF2-40B4-BE49-F238E27FC236}">
                <a16:creationId xmlns:a16="http://schemas.microsoft.com/office/drawing/2014/main" id="{48D96575-1EDE-726B-5AF9-C5494A6297EF}"/>
              </a:ext>
            </a:extLst>
          </p:cNvPr>
          <p:cNvSpPr>
            <a:spLocks noGrp="1"/>
          </p:cNvSpPr>
          <p:nvPr>
            <p:ph type="subTitle" idx="1"/>
          </p:nvPr>
        </p:nvSpPr>
        <p:spPr>
          <a:xfrm>
            <a:off x="2254250" y="1224675"/>
            <a:ext cx="7683500" cy="2519362"/>
          </a:xfrm>
        </p:spPr>
        <p:txBody>
          <a:bodyPr>
            <a:noAutofit/>
          </a:bodyPr>
          <a:lstStyle/>
          <a:p>
            <a:r>
              <a:rPr lang="en-US" sz="4000" dirty="0"/>
              <a:t>Ask, and it shall be given unto you;</a:t>
            </a:r>
            <a:br>
              <a:rPr lang="en-US" sz="4000" dirty="0"/>
            </a:br>
            <a:r>
              <a:rPr lang="en-US" sz="4000" dirty="0"/>
              <a:t>Seek, and you shall find.</a:t>
            </a:r>
            <a:br>
              <a:rPr lang="en-US" sz="4000" dirty="0"/>
            </a:br>
            <a:r>
              <a:rPr lang="en-US" sz="4000" dirty="0"/>
              <a:t>Knock, and the door shall be opened unto you.</a:t>
            </a:r>
            <a:br>
              <a:rPr lang="en-US" sz="4000" dirty="0"/>
            </a:br>
            <a:r>
              <a:rPr lang="en-US" sz="4000" dirty="0" err="1"/>
              <a:t>Hallelu</a:t>
            </a:r>
            <a:r>
              <a:rPr lang="en-US" sz="4000" dirty="0"/>
              <a:t>, Hallelujah!</a:t>
            </a:r>
          </a:p>
        </p:txBody>
      </p:sp>
    </p:spTree>
    <p:extLst>
      <p:ext uri="{BB962C8B-B14F-4D97-AF65-F5344CB8AC3E}">
        <p14:creationId xmlns:p14="http://schemas.microsoft.com/office/powerpoint/2010/main" val="20919228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D0FBD-2F15-424A-6577-65C2CBE4B7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618EC1-522E-0E0F-D343-C83FA11F6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9112"/>
          </a:xfrm>
          <a:prstGeom prst="rect">
            <a:avLst/>
          </a:prstGeom>
        </p:spPr>
      </p:pic>
      <p:sp>
        <p:nvSpPr>
          <p:cNvPr id="3" name="Subtitle 2">
            <a:extLst>
              <a:ext uri="{FF2B5EF4-FFF2-40B4-BE49-F238E27FC236}">
                <a16:creationId xmlns:a16="http://schemas.microsoft.com/office/drawing/2014/main" id="{6EFF26D5-BDB4-F85E-0D47-FEDA8847D3AF}"/>
              </a:ext>
            </a:extLst>
          </p:cNvPr>
          <p:cNvSpPr>
            <a:spLocks noGrp="1"/>
          </p:cNvSpPr>
          <p:nvPr>
            <p:ph type="subTitle" idx="1"/>
          </p:nvPr>
        </p:nvSpPr>
        <p:spPr>
          <a:xfrm>
            <a:off x="2774950" y="1516775"/>
            <a:ext cx="6642100" cy="2519362"/>
          </a:xfrm>
        </p:spPr>
        <p:txBody>
          <a:bodyPr>
            <a:normAutofit fontScale="92500" lnSpcReduction="10000"/>
          </a:bodyPr>
          <a:lstStyle/>
          <a:p>
            <a:r>
              <a:rPr lang="en-US" sz="4000" dirty="0"/>
              <a:t>We do not live by bread alone,</a:t>
            </a:r>
            <a:br>
              <a:rPr lang="en-US" sz="4000" dirty="0"/>
            </a:br>
            <a:r>
              <a:rPr lang="en-US" sz="4000" dirty="0"/>
              <a:t>But by every word</a:t>
            </a:r>
            <a:br>
              <a:rPr lang="en-US" sz="4000" dirty="0"/>
            </a:br>
            <a:r>
              <a:rPr lang="en-US" sz="4000" dirty="0"/>
              <a:t>That proceeds out from the mouth of God.</a:t>
            </a:r>
            <a:br>
              <a:rPr lang="en-US" sz="4000" dirty="0"/>
            </a:br>
            <a:r>
              <a:rPr lang="en-US" sz="4000" dirty="0" err="1"/>
              <a:t>Hallelu</a:t>
            </a:r>
            <a:r>
              <a:rPr lang="en-US" sz="4000" dirty="0"/>
              <a:t>, Hallelujah!</a:t>
            </a:r>
          </a:p>
        </p:txBody>
      </p:sp>
    </p:spTree>
    <p:extLst>
      <p:ext uri="{BB962C8B-B14F-4D97-AF65-F5344CB8AC3E}">
        <p14:creationId xmlns:p14="http://schemas.microsoft.com/office/powerpoint/2010/main" val="807400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A76B4-0430-E815-47CD-F08A50623D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7444DE-0492-30D0-C705-F825F123D829}"/>
              </a:ext>
            </a:extLst>
          </p:cNvPr>
          <p:cNvSpPr/>
          <p:nvPr/>
        </p:nvSpPr>
        <p:spPr>
          <a:xfrm>
            <a:off x="7282836" y="1126806"/>
            <a:ext cx="2017219" cy="646331"/>
          </a:xfrm>
          <a:prstGeom prst="rect">
            <a:avLst/>
          </a:prstGeom>
          <a:noFill/>
        </p:spPr>
        <p:txBody>
          <a:bodyPr wrap="none" lIns="91440" tIns="45720" rIns="91440" bIns="45720">
            <a:spAutoFit/>
          </a:bodyPr>
          <a:lstStyle/>
          <a:p>
            <a:pPr algn="ctr"/>
            <a:r>
              <a:rPr lang="en-US" sz="3600" b="1" cap="none" spc="0" dirty="0">
                <a:ln w="0"/>
                <a:solidFill>
                  <a:schemeClr val="tx1"/>
                </a:solidFill>
                <a:effectLst>
                  <a:outerShdw blurRad="38100" dist="19050" dir="2700000" algn="tl" rotWithShape="0">
                    <a:schemeClr val="dk1">
                      <a:alpha val="40000"/>
                    </a:schemeClr>
                  </a:outerShdw>
                </a:effectLst>
              </a:rPr>
              <a:t>BLESSING</a:t>
            </a:r>
          </a:p>
        </p:txBody>
      </p:sp>
      <p:sp>
        <p:nvSpPr>
          <p:cNvPr id="3" name="TextBox 2">
            <a:extLst>
              <a:ext uri="{FF2B5EF4-FFF2-40B4-BE49-F238E27FC236}">
                <a16:creationId xmlns:a16="http://schemas.microsoft.com/office/drawing/2014/main" id="{888EF79E-4630-401A-B8F9-A7BAF2F36D75}"/>
              </a:ext>
            </a:extLst>
          </p:cNvPr>
          <p:cNvSpPr txBox="1"/>
          <p:nvPr/>
        </p:nvSpPr>
        <p:spPr>
          <a:xfrm>
            <a:off x="5737088" y="2360400"/>
            <a:ext cx="5489712" cy="2724464"/>
          </a:xfrm>
          <a:prstGeom prst="rect">
            <a:avLst/>
          </a:prstGeom>
          <a:noFill/>
        </p:spPr>
        <p:txBody>
          <a:bodyPr wrap="square" rtlCol="0">
            <a:spAutoFit/>
          </a:bodyPr>
          <a:lstStyle/>
          <a:p>
            <a:r>
              <a:rPr lang="en-US" sz="3200" dirty="0"/>
              <a:t>May the body and blood of our Lord Jesus Christ, strengthen you and keep you in grace unto everlasting life.</a:t>
            </a:r>
            <a:endParaRPr lang="en-US" sz="3200" i="1" dirty="0"/>
          </a:p>
          <a:p>
            <a:pPr algn="ctr">
              <a:lnSpc>
                <a:spcPct val="150000"/>
              </a:lnSpc>
            </a:pPr>
            <a:r>
              <a:rPr lang="en-US" sz="3200" b="1" dirty="0">
                <a:effectLst/>
                <a:ea typeface="Calibri" panose="020F0502020204030204" pitchFamily="34" charset="0"/>
                <a:cs typeface="Times New Roman" panose="02020603050405020304" pitchFamily="18" charset="0"/>
              </a:rPr>
              <a:t>Amen.</a:t>
            </a:r>
          </a:p>
        </p:txBody>
      </p:sp>
      <p:pic>
        <p:nvPicPr>
          <p:cNvPr id="6" name="Picture 5">
            <a:extLst>
              <a:ext uri="{FF2B5EF4-FFF2-40B4-BE49-F238E27FC236}">
                <a16:creationId xmlns:a16="http://schemas.microsoft.com/office/drawing/2014/main" id="{6984F474-FAB5-AC11-F59F-AC5C94864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69993" cy="6858000"/>
          </a:xfrm>
          <a:prstGeom prst="rect">
            <a:avLst/>
          </a:prstGeom>
        </p:spPr>
      </p:pic>
    </p:spTree>
    <p:extLst>
      <p:ext uri="{BB962C8B-B14F-4D97-AF65-F5344CB8AC3E}">
        <p14:creationId xmlns:p14="http://schemas.microsoft.com/office/powerpoint/2010/main" val="2107864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C90F1D-455A-151B-2A81-015F4EFD0F97}"/>
              </a:ext>
            </a:extLst>
          </p:cNvPr>
          <p:cNvSpPr/>
          <p:nvPr/>
        </p:nvSpPr>
        <p:spPr>
          <a:xfrm>
            <a:off x="5390657" y="347885"/>
            <a:ext cx="5268173" cy="584775"/>
          </a:xfrm>
          <a:prstGeom prst="rect">
            <a:avLst/>
          </a:prstGeom>
          <a:noFill/>
        </p:spPr>
        <p:txBody>
          <a:bodyPr wrap="none" lIns="91440" tIns="45720" rIns="91440" bIns="45720">
            <a:spAutoFit/>
          </a:bodyPr>
          <a:lstStyle/>
          <a:p>
            <a:pPr algn="ctr"/>
            <a:r>
              <a:rPr lang="en-US" sz="3200" b="1" cap="none" spc="0" dirty="0">
                <a:ln w="0"/>
                <a:solidFill>
                  <a:schemeClr val="tx1"/>
                </a:solidFill>
                <a:effectLst>
                  <a:outerShdw blurRad="38100" dist="19050" dir="2700000" algn="tl" rotWithShape="0">
                    <a:schemeClr val="dk1">
                      <a:alpha val="40000"/>
                    </a:schemeClr>
                  </a:outerShdw>
                </a:effectLst>
              </a:rPr>
              <a:t>PRAYER AFTER COMMUNION</a:t>
            </a:r>
            <a:endParaRPr lang="en-US" sz="32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AE6CA01F-16E5-CFF3-7A2D-A2FD24C2164D}"/>
              </a:ext>
            </a:extLst>
          </p:cNvPr>
          <p:cNvSpPr txBox="1"/>
          <p:nvPr/>
        </p:nvSpPr>
        <p:spPr>
          <a:xfrm>
            <a:off x="4569993" y="830996"/>
            <a:ext cx="7470912" cy="5679119"/>
          </a:xfrm>
          <a:prstGeom prst="rect">
            <a:avLst/>
          </a:prstGeom>
          <a:noFill/>
        </p:spPr>
        <p:txBody>
          <a:bodyPr wrap="square" rtlCol="0">
            <a:spAutoFit/>
          </a:bodyPr>
          <a:lstStyle/>
          <a:p>
            <a:r>
              <a:rPr lang="en-US" sz="3200" i="1" dirty="0"/>
              <a:t>Compassionate God, </a:t>
            </a:r>
          </a:p>
          <a:p>
            <a:pPr>
              <a:lnSpc>
                <a:spcPct val="150000"/>
              </a:lnSpc>
            </a:pPr>
            <a:r>
              <a:rPr lang="en-US" sz="3200" b="1" dirty="0"/>
              <a:t>Through the gifts of bread and wine our hearts are filled with the abundance of your love.  Strengthen us that we, through this holy meal, may share your love freely, as you have shared with us.  We ask this in the name of Jesus, through the Spirit nourishing us now and forever. Amen.</a:t>
            </a:r>
          </a:p>
        </p:txBody>
      </p:sp>
      <p:pic>
        <p:nvPicPr>
          <p:cNvPr id="6" name="Picture 5">
            <a:extLst>
              <a:ext uri="{FF2B5EF4-FFF2-40B4-BE49-F238E27FC236}">
                <a16:creationId xmlns:a16="http://schemas.microsoft.com/office/drawing/2014/main" id="{7437BE61-4B95-3DC7-21DF-ED8410426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69993" cy="6858000"/>
          </a:xfrm>
          <a:prstGeom prst="rect">
            <a:avLst/>
          </a:prstGeom>
        </p:spPr>
      </p:pic>
    </p:spTree>
    <p:extLst>
      <p:ext uri="{BB962C8B-B14F-4D97-AF65-F5344CB8AC3E}">
        <p14:creationId xmlns:p14="http://schemas.microsoft.com/office/powerpoint/2010/main" val="1777113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BA3DD3-1B21-515E-52FF-1F47B825D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1669" cy="6925733"/>
          </a:xfrm>
          <a:prstGeom prst="rect">
            <a:avLst/>
          </a:prstGeom>
        </p:spPr>
      </p:pic>
      <p:sp>
        <p:nvSpPr>
          <p:cNvPr id="6" name="TextBox 5">
            <a:extLst>
              <a:ext uri="{FF2B5EF4-FFF2-40B4-BE49-F238E27FC236}">
                <a16:creationId xmlns:a16="http://schemas.microsoft.com/office/drawing/2014/main" id="{EEAC4D0E-063D-E017-5B4C-05BD6625442F}"/>
              </a:ext>
            </a:extLst>
          </p:cNvPr>
          <p:cNvSpPr txBox="1"/>
          <p:nvPr/>
        </p:nvSpPr>
        <p:spPr>
          <a:xfrm>
            <a:off x="7248525" y="1238250"/>
            <a:ext cx="4343400" cy="768287"/>
          </a:xfrm>
          <a:prstGeom prst="rect">
            <a:avLst/>
          </a:prstGeom>
          <a:noFill/>
        </p:spPr>
        <p:txBody>
          <a:bodyPr wrap="square" rtlCol="0">
            <a:spAutoFit/>
          </a:bodyPr>
          <a:lstStyle/>
          <a:p>
            <a:pPr marL="0" marR="0" algn="ctr">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5" name="TextBox 4">
            <a:extLst>
              <a:ext uri="{FF2B5EF4-FFF2-40B4-BE49-F238E27FC236}">
                <a16:creationId xmlns:a16="http://schemas.microsoft.com/office/drawing/2014/main" id="{BCC761A2-E1C7-5220-5B84-60EF7F6ABF05}"/>
              </a:ext>
            </a:extLst>
          </p:cNvPr>
          <p:cNvSpPr txBox="1"/>
          <p:nvPr/>
        </p:nvSpPr>
        <p:spPr>
          <a:xfrm>
            <a:off x="4446058" y="1419147"/>
            <a:ext cx="5604933" cy="3046988"/>
          </a:xfrm>
          <a:prstGeom prst="rect">
            <a:avLst/>
          </a:prstGeom>
          <a:noFill/>
        </p:spPr>
        <p:txBody>
          <a:bodyPr wrap="square" rtlCol="0">
            <a:spAutoFit/>
          </a:bodyPr>
          <a:lstStyle/>
          <a:p>
            <a:pPr algn="ctr"/>
            <a:r>
              <a:rPr lang="en-US" sz="3200" i="1" dirty="0"/>
              <a:t>The peace of God, which surpasses all understanding, keep your hearts and minds in Christ Jesus.</a:t>
            </a:r>
          </a:p>
          <a:p>
            <a:pPr algn="ctr"/>
            <a:endParaRPr lang="en-US" sz="3200" i="1" dirty="0"/>
          </a:p>
          <a:p>
            <a:pPr algn="ctr"/>
            <a:r>
              <a:rPr lang="en-US" sz="3200" b="1" dirty="0"/>
              <a:t>Amen.</a:t>
            </a:r>
          </a:p>
        </p:txBody>
      </p:sp>
    </p:spTree>
    <p:extLst>
      <p:ext uri="{BB962C8B-B14F-4D97-AF65-F5344CB8AC3E}">
        <p14:creationId xmlns:p14="http://schemas.microsoft.com/office/powerpoint/2010/main" val="1177199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C79873-99CE-8925-E3B2-024A0CB710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F96D8F7E-DD08-B88B-22D0-EA88CF247DB8}"/>
              </a:ext>
            </a:extLst>
          </p:cNvPr>
          <p:cNvSpPr txBox="1"/>
          <p:nvPr/>
        </p:nvSpPr>
        <p:spPr>
          <a:xfrm>
            <a:off x="2589696" y="341499"/>
            <a:ext cx="5168348" cy="837473"/>
          </a:xfrm>
          <a:prstGeom prst="rect">
            <a:avLst/>
          </a:prstGeom>
          <a:noFill/>
        </p:spPr>
        <p:txBody>
          <a:bodyPr wrap="square" rtlCol="0">
            <a:spAutoFit/>
          </a:bodyPr>
          <a:lstStyle/>
          <a:p>
            <a:pPr algn="ctr">
              <a:lnSpc>
                <a:spcPct val="150000"/>
              </a:lnSpc>
            </a:pPr>
            <a:r>
              <a:rPr lang="en-US" sz="3600" b="1" dirty="0"/>
              <a:t>Build Us Up, Lord</a:t>
            </a:r>
          </a:p>
        </p:txBody>
      </p:sp>
      <p:sp>
        <p:nvSpPr>
          <p:cNvPr id="4" name="TextBox 3">
            <a:extLst>
              <a:ext uri="{FF2B5EF4-FFF2-40B4-BE49-F238E27FC236}">
                <a16:creationId xmlns:a16="http://schemas.microsoft.com/office/drawing/2014/main" id="{3BE7B215-40C8-ED9B-708C-A4240E95EF7A}"/>
              </a:ext>
            </a:extLst>
          </p:cNvPr>
          <p:cNvSpPr txBox="1"/>
          <p:nvPr/>
        </p:nvSpPr>
        <p:spPr>
          <a:xfrm>
            <a:off x="2108435" y="980913"/>
            <a:ext cx="8203966" cy="5355312"/>
          </a:xfrm>
          <a:prstGeom prst="rect">
            <a:avLst/>
          </a:prstGeom>
          <a:noFill/>
        </p:spPr>
        <p:txBody>
          <a:bodyPr wrap="square" rtlCol="0">
            <a:spAutoFit/>
          </a:bodyPr>
          <a:lstStyle/>
          <a:p>
            <a:pPr>
              <a:lnSpc>
                <a:spcPct val="150000"/>
              </a:lnSpc>
            </a:pPr>
            <a:r>
              <a:rPr lang="en-US" sz="2800" u="sng" dirty="0"/>
              <a:t>Verse 1:</a:t>
            </a:r>
            <a:endParaRPr lang="en-US" sz="2800" dirty="0"/>
          </a:p>
          <a:p>
            <a:r>
              <a:rPr lang="en-US" sz="3600" dirty="0"/>
              <a:t>Build us up, Lord, build us up; </a:t>
            </a:r>
          </a:p>
          <a:p>
            <a:r>
              <a:rPr lang="en-US" sz="3600" dirty="0"/>
              <a:t>Set in us a strong foundation.</a:t>
            </a:r>
          </a:p>
          <a:p>
            <a:r>
              <a:rPr lang="en-US" sz="3600" dirty="0"/>
              <a:t>Lead us to do your holy will; </a:t>
            </a:r>
          </a:p>
          <a:p>
            <a:r>
              <a:rPr lang="en-US" sz="3600" dirty="0"/>
              <a:t>Form and shape your new creation.</a:t>
            </a:r>
          </a:p>
          <a:p>
            <a:r>
              <a:rPr lang="en-US" sz="3600" dirty="0"/>
              <a:t>Build us up, Lord, build us up; </a:t>
            </a:r>
          </a:p>
          <a:p>
            <a:r>
              <a:rPr lang="en-US" sz="3600" dirty="0"/>
              <a:t>as we guide and teach each other, </a:t>
            </a:r>
          </a:p>
          <a:p>
            <a:r>
              <a:rPr lang="en-US" sz="3600" dirty="0"/>
              <a:t>Help us to share your love with the world: </a:t>
            </a:r>
          </a:p>
          <a:p>
            <a:r>
              <a:rPr lang="en-US" sz="3600" dirty="0" err="1"/>
              <a:t>ev’ry</a:t>
            </a:r>
            <a:r>
              <a:rPr lang="en-US" sz="3600" dirty="0"/>
              <a:t> sister, </a:t>
            </a:r>
            <a:r>
              <a:rPr lang="en-US" sz="3600" dirty="0" err="1"/>
              <a:t>ev’ry</a:t>
            </a:r>
            <a:r>
              <a:rPr lang="en-US" sz="3600" dirty="0"/>
              <a:t> brother.</a:t>
            </a:r>
          </a:p>
        </p:txBody>
      </p:sp>
      <p:sp>
        <p:nvSpPr>
          <p:cNvPr id="6" name="TextBox 5">
            <a:extLst>
              <a:ext uri="{FF2B5EF4-FFF2-40B4-BE49-F238E27FC236}">
                <a16:creationId xmlns:a16="http://schemas.microsoft.com/office/drawing/2014/main" id="{24B92092-7D4A-5735-1DBF-DA022CD8ADC7}"/>
              </a:ext>
            </a:extLst>
          </p:cNvPr>
          <p:cNvSpPr txBox="1"/>
          <p:nvPr/>
        </p:nvSpPr>
        <p:spPr>
          <a:xfrm>
            <a:off x="8658640" y="980913"/>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1306069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1CEA7-D9B7-3DED-897B-B81645D2BC1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8E2765B-19EA-D4F4-49F8-70F5BDA4A1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542" y="0"/>
            <a:ext cx="4081042" cy="6858000"/>
          </a:xfrm>
          <a:prstGeom prst="rect">
            <a:avLst/>
          </a:prstGeom>
        </p:spPr>
      </p:pic>
      <p:sp>
        <p:nvSpPr>
          <p:cNvPr id="3" name="TextBox 2">
            <a:extLst>
              <a:ext uri="{FF2B5EF4-FFF2-40B4-BE49-F238E27FC236}">
                <a16:creationId xmlns:a16="http://schemas.microsoft.com/office/drawing/2014/main" id="{ADC127DB-8632-6426-68E2-04E40729978E}"/>
              </a:ext>
            </a:extLst>
          </p:cNvPr>
          <p:cNvSpPr txBox="1"/>
          <p:nvPr/>
        </p:nvSpPr>
        <p:spPr>
          <a:xfrm>
            <a:off x="3004456" y="905309"/>
            <a:ext cx="9334499" cy="5678478"/>
          </a:xfrm>
          <a:prstGeom prst="rect">
            <a:avLst/>
          </a:prstGeom>
          <a:noFill/>
        </p:spPr>
        <p:txBody>
          <a:bodyPr wrap="square" rtlCol="0">
            <a:spAutoFit/>
          </a:bodyPr>
          <a:lstStyle/>
          <a:p>
            <a:r>
              <a:rPr lang="en-US" sz="3200" i="1" dirty="0">
                <a:cs typeface="Times New Roman" panose="02020603050405020304" pitchFamily="18" charset="0"/>
              </a:rPr>
              <a:t>Blessed be the holy Trinity, one God, who looks upon us with compassion, forgives our sin, and heals our lives.</a:t>
            </a:r>
          </a:p>
          <a:p>
            <a:r>
              <a:rPr lang="en-US" sz="3200" b="1" dirty="0">
                <a:cs typeface="Times New Roman" panose="02020603050405020304" pitchFamily="18" charset="0"/>
              </a:rPr>
              <a:t>Amen.</a:t>
            </a:r>
          </a:p>
          <a:p>
            <a:r>
              <a:rPr lang="en-US" sz="3200" i="1" dirty="0">
                <a:cs typeface="Times New Roman" panose="02020603050405020304" pitchFamily="18" charset="0"/>
              </a:rPr>
              <a:t>Let us confess our sin in the presence of God and of one another.  (Silence is kept for reflection.)</a:t>
            </a:r>
          </a:p>
          <a:p>
            <a:endParaRPr lang="en-US" sz="1100" i="1" dirty="0">
              <a:cs typeface="Times New Roman" panose="02020603050405020304" pitchFamily="18" charset="0"/>
            </a:endParaRPr>
          </a:p>
          <a:p>
            <a:r>
              <a:rPr lang="en-US" sz="3200" i="1" dirty="0">
                <a:cs typeface="Times New Roman" panose="02020603050405020304" pitchFamily="18" charset="0"/>
              </a:rPr>
              <a:t>Have mercy, O God, </a:t>
            </a:r>
            <a:r>
              <a:rPr lang="en-US" sz="3200" b="1" dirty="0">
                <a:cs typeface="Times New Roman" panose="02020603050405020304" pitchFamily="18" charset="0"/>
              </a:rPr>
              <a:t>against you, you alone, we have sinned.  In your compassion, cleanse us from our sin and take away our guilt.  Create in us a new heart and give us a steadfast spirit.  Do not cast us away, but fill us with your Holy Spirit and restore your joy within us.  Amen.</a:t>
            </a:r>
            <a:endParaRPr lang="en-US" sz="3200" i="1" dirty="0">
              <a:cs typeface="Times New Roman" panose="02020603050405020304" pitchFamily="18" charset="0"/>
            </a:endParaRPr>
          </a:p>
        </p:txBody>
      </p:sp>
      <p:sp>
        <p:nvSpPr>
          <p:cNvPr id="7" name="TextBox 6">
            <a:extLst>
              <a:ext uri="{FF2B5EF4-FFF2-40B4-BE49-F238E27FC236}">
                <a16:creationId xmlns:a16="http://schemas.microsoft.com/office/drawing/2014/main" id="{8A54630B-BB71-40BB-B9A6-4985D0EF1944}"/>
              </a:ext>
            </a:extLst>
          </p:cNvPr>
          <p:cNvSpPr txBox="1"/>
          <p:nvPr/>
        </p:nvSpPr>
        <p:spPr>
          <a:xfrm>
            <a:off x="5165602" y="274213"/>
            <a:ext cx="5012206" cy="954107"/>
          </a:xfrm>
          <a:prstGeom prst="rect">
            <a:avLst/>
          </a:prstGeom>
          <a:noFill/>
        </p:spPr>
        <p:txBody>
          <a:bodyPr wrap="none" rtlCol="0">
            <a:spAutoFit/>
          </a:bodyPr>
          <a:lstStyle/>
          <a:p>
            <a:r>
              <a:rPr lang="en-US" sz="2800" b="1" dirty="0"/>
              <a:t>CONFESSION AND FORGIVENESS</a:t>
            </a:r>
          </a:p>
          <a:p>
            <a:endParaRPr lang="en-US" sz="2800" b="1" dirty="0"/>
          </a:p>
        </p:txBody>
      </p:sp>
    </p:spTree>
    <p:extLst>
      <p:ext uri="{BB962C8B-B14F-4D97-AF65-F5344CB8AC3E}">
        <p14:creationId xmlns:p14="http://schemas.microsoft.com/office/powerpoint/2010/main" val="32430396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5C14B-F483-5A82-A98D-7D4D303B820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AF2844D-4CA2-8214-F81B-095DC76110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C660A198-3228-0D84-E7B7-41B8231BD1B9}"/>
              </a:ext>
            </a:extLst>
          </p:cNvPr>
          <p:cNvSpPr txBox="1"/>
          <p:nvPr/>
        </p:nvSpPr>
        <p:spPr>
          <a:xfrm>
            <a:off x="3123096" y="376211"/>
            <a:ext cx="5168348" cy="837473"/>
          </a:xfrm>
          <a:prstGeom prst="rect">
            <a:avLst/>
          </a:prstGeom>
          <a:noFill/>
        </p:spPr>
        <p:txBody>
          <a:bodyPr wrap="square" rtlCol="0">
            <a:spAutoFit/>
          </a:bodyPr>
          <a:lstStyle/>
          <a:p>
            <a:pPr algn="ctr">
              <a:lnSpc>
                <a:spcPct val="150000"/>
              </a:lnSpc>
            </a:pPr>
            <a:r>
              <a:rPr lang="en-US" sz="3600" dirty="0">
                <a:latin typeface="+mj-lt"/>
              </a:rPr>
              <a:t>Build Us Up, Lord</a:t>
            </a:r>
          </a:p>
        </p:txBody>
      </p:sp>
      <p:sp>
        <p:nvSpPr>
          <p:cNvPr id="4" name="TextBox 3">
            <a:extLst>
              <a:ext uri="{FF2B5EF4-FFF2-40B4-BE49-F238E27FC236}">
                <a16:creationId xmlns:a16="http://schemas.microsoft.com/office/drawing/2014/main" id="{368A0B34-6183-1227-2A3A-4F5D3BA9FF96}"/>
              </a:ext>
            </a:extLst>
          </p:cNvPr>
          <p:cNvSpPr txBox="1"/>
          <p:nvPr/>
        </p:nvSpPr>
        <p:spPr>
          <a:xfrm>
            <a:off x="2716170" y="1588141"/>
            <a:ext cx="11912366" cy="4062651"/>
          </a:xfrm>
          <a:prstGeom prst="rect">
            <a:avLst/>
          </a:prstGeom>
          <a:noFill/>
        </p:spPr>
        <p:txBody>
          <a:bodyPr wrap="square" rtlCol="0">
            <a:spAutoFit/>
          </a:bodyPr>
          <a:lstStyle/>
          <a:p>
            <a:pPr>
              <a:lnSpc>
                <a:spcPct val="150000"/>
              </a:lnSpc>
            </a:pPr>
            <a:r>
              <a:rPr lang="en-US" sz="2800" u="sng" dirty="0"/>
              <a:t>Refrain:</a:t>
            </a:r>
            <a:endParaRPr lang="en-US" sz="2800" dirty="0"/>
          </a:p>
          <a:p>
            <a:r>
              <a:rPr lang="en-US" sz="3600" dirty="0"/>
              <a:t>Growing in Christ, </a:t>
            </a:r>
          </a:p>
          <a:p>
            <a:r>
              <a:rPr lang="en-US" sz="3600" dirty="0"/>
              <a:t>we plant seeds for the kingdom;</a:t>
            </a:r>
          </a:p>
          <a:p>
            <a:r>
              <a:rPr lang="en-US" sz="3600" dirty="0"/>
              <a:t>We follow in faith what’s begun!</a:t>
            </a:r>
          </a:p>
          <a:p>
            <a:r>
              <a:rPr lang="en-US" sz="3600" dirty="0"/>
              <a:t>Lord, set in our hearts </a:t>
            </a:r>
          </a:p>
          <a:p>
            <a:r>
              <a:rPr lang="en-US" sz="3600" dirty="0"/>
              <a:t>the </a:t>
            </a:r>
            <a:r>
              <a:rPr lang="en-US" sz="3600" dirty="0" err="1"/>
              <a:t>pow’r</a:t>
            </a:r>
            <a:r>
              <a:rPr lang="en-US" sz="3600" dirty="0"/>
              <a:t> of your word</a:t>
            </a:r>
          </a:p>
          <a:p>
            <a:r>
              <a:rPr lang="en-US" sz="3600" dirty="0"/>
              <a:t>To spread the news of your Son!</a:t>
            </a:r>
          </a:p>
        </p:txBody>
      </p:sp>
      <p:sp>
        <p:nvSpPr>
          <p:cNvPr id="6" name="TextBox 5">
            <a:extLst>
              <a:ext uri="{FF2B5EF4-FFF2-40B4-BE49-F238E27FC236}">
                <a16:creationId xmlns:a16="http://schemas.microsoft.com/office/drawing/2014/main" id="{8ACCFD8B-EBBA-EC6A-14B2-60F63A43343B}"/>
              </a:ext>
            </a:extLst>
          </p:cNvPr>
          <p:cNvSpPr txBox="1"/>
          <p:nvPr/>
        </p:nvSpPr>
        <p:spPr>
          <a:xfrm>
            <a:off x="8552622" y="941810"/>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70346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7221A-52F6-E270-E46A-C136929680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C9B86E5-A1E3-8CB1-E22F-83ED3ABCD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672CC9F8-9BAE-9871-C0A9-01E6C04ABCB4}"/>
              </a:ext>
            </a:extLst>
          </p:cNvPr>
          <p:cNvSpPr txBox="1"/>
          <p:nvPr/>
        </p:nvSpPr>
        <p:spPr>
          <a:xfrm>
            <a:off x="3313596" y="308739"/>
            <a:ext cx="5168348" cy="837473"/>
          </a:xfrm>
          <a:prstGeom prst="rect">
            <a:avLst/>
          </a:prstGeom>
          <a:noFill/>
        </p:spPr>
        <p:txBody>
          <a:bodyPr wrap="square" rtlCol="0">
            <a:spAutoFit/>
          </a:bodyPr>
          <a:lstStyle/>
          <a:p>
            <a:pPr algn="ctr">
              <a:lnSpc>
                <a:spcPct val="150000"/>
              </a:lnSpc>
            </a:pPr>
            <a:r>
              <a:rPr lang="en-US" sz="3600" dirty="0">
                <a:latin typeface="+mj-lt"/>
              </a:rPr>
              <a:t>Build Us Up, Lord</a:t>
            </a:r>
          </a:p>
        </p:txBody>
      </p:sp>
      <p:sp>
        <p:nvSpPr>
          <p:cNvPr id="4" name="TextBox 3">
            <a:extLst>
              <a:ext uri="{FF2B5EF4-FFF2-40B4-BE49-F238E27FC236}">
                <a16:creationId xmlns:a16="http://schemas.microsoft.com/office/drawing/2014/main" id="{6A2D0FB7-DF15-0537-9CF2-41E87D116D16}"/>
              </a:ext>
            </a:extLst>
          </p:cNvPr>
          <p:cNvSpPr txBox="1"/>
          <p:nvPr/>
        </p:nvSpPr>
        <p:spPr>
          <a:xfrm>
            <a:off x="2614661" y="959878"/>
            <a:ext cx="11912366" cy="5170646"/>
          </a:xfrm>
          <a:prstGeom prst="rect">
            <a:avLst/>
          </a:prstGeom>
          <a:noFill/>
        </p:spPr>
        <p:txBody>
          <a:bodyPr wrap="square" rtlCol="0">
            <a:spAutoFit/>
          </a:bodyPr>
          <a:lstStyle/>
          <a:p>
            <a:pPr>
              <a:lnSpc>
                <a:spcPct val="150000"/>
              </a:lnSpc>
            </a:pPr>
            <a:r>
              <a:rPr lang="en-US" sz="2800" u="sng" dirty="0"/>
              <a:t>Verse 2:</a:t>
            </a:r>
            <a:endParaRPr lang="en-US" sz="2800" dirty="0"/>
          </a:p>
          <a:p>
            <a:r>
              <a:rPr lang="en-US" sz="3600" dirty="0"/>
              <a:t>Build us up, Lord, build us up; </a:t>
            </a:r>
          </a:p>
          <a:p>
            <a:r>
              <a:rPr lang="en-US" sz="3600" dirty="0"/>
              <a:t>let our lives reflect your glory.</a:t>
            </a:r>
          </a:p>
          <a:p>
            <a:r>
              <a:rPr lang="en-US" sz="3600" dirty="0"/>
              <a:t>Cast away all our doubts and fears; </a:t>
            </a:r>
          </a:p>
          <a:p>
            <a:r>
              <a:rPr lang="en-US" sz="3600" dirty="0"/>
              <a:t>help us tell the world your story.</a:t>
            </a:r>
          </a:p>
          <a:p>
            <a:r>
              <a:rPr lang="en-US" sz="3600" dirty="0"/>
              <a:t>Build us up, Lord, build us up; </a:t>
            </a:r>
          </a:p>
          <a:p>
            <a:r>
              <a:rPr lang="en-US" sz="3600" dirty="0"/>
              <a:t>help us bear good fruit for you,</a:t>
            </a:r>
          </a:p>
          <a:p>
            <a:r>
              <a:rPr lang="en-US" sz="3600" dirty="0"/>
              <a:t>Lord, give us vision and keep us sure.  </a:t>
            </a:r>
          </a:p>
          <a:p>
            <a:r>
              <a:rPr lang="en-US" sz="3600" dirty="0"/>
              <a:t>Grant us faith that’s steadfast and true.</a:t>
            </a:r>
          </a:p>
        </p:txBody>
      </p:sp>
      <p:sp>
        <p:nvSpPr>
          <p:cNvPr id="6" name="TextBox 5">
            <a:extLst>
              <a:ext uri="{FF2B5EF4-FFF2-40B4-BE49-F238E27FC236}">
                <a16:creationId xmlns:a16="http://schemas.microsoft.com/office/drawing/2014/main" id="{DC672130-A2DB-1D24-552D-BEBCBF0CE884}"/>
              </a:ext>
            </a:extLst>
          </p:cNvPr>
          <p:cNvSpPr txBox="1"/>
          <p:nvPr/>
        </p:nvSpPr>
        <p:spPr>
          <a:xfrm>
            <a:off x="8623301" y="1266729"/>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2722420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37B1F-7C36-EB0F-0FE5-91AA67223D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6AA5932-C98E-875F-4F5C-86D35F3E66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9662C52C-C90A-3FE5-68DD-B5057F7C87B2}"/>
              </a:ext>
            </a:extLst>
          </p:cNvPr>
          <p:cNvSpPr txBox="1"/>
          <p:nvPr/>
        </p:nvSpPr>
        <p:spPr>
          <a:xfrm>
            <a:off x="3123096" y="376211"/>
            <a:ext cx="5168348" cy="837473"/>
          </a:xfrm>
          <a:prstGeom prst="rect">
            <a:avLst/>
          </a:prstGeom>
          <a:noFill/>
        </p:spPr>
        <p:txBody>
          <a:bodyPr wrap="square" rtlCol="0">
            <a:spAutoFit/>
          </a:bodyPr>
          <a:lstStyle/>
          <a:p>
            <a:pPr algn="ctr">
              <a:lnSpc>
                <a:spcPct val="150000"/>
              </a:lnSpc>
            </a:pPr>
            <a:r>
              <a:rPr lang="en-US" sz="3600" dirty="0">
                <a:latin typeface="+mj-lt"/>
              </a:rPr>
              <a:t>Build Us Up, Lord</a:t>
            </a:r>
          </a:p>
        </p:txBody>
      </p:sp>
      <p:sp>
        <p:nvSpPr>
          <p:cNvPr id="4" name="TextBox 3">
            <a:extLst>
              <a:ext uri="{FF2B5EF4-FFF2-40B4-BE49-F238E27FC236}">
                <a16:creationId xmlns:a16="http://schemas.microsoft.com/office/drawing/2014/main" id="{AF49EA3A-BF9A-8971-5BF4-8E365541E2AD}"/>
              </a:ext>
            </a:extLst>
          </p:cNvPr>
          <p:cNvSpPr txBox="1"/>
          <p:nvPr/>
        </p:nvSpPr>
        <p:spPr>
          <a:xfrm>
            <a:off x="2716170" y="1588141"/>
            <a:ext cx="11912366" cy="4062651"/>
          </a:xfrm>
          <a:prstGeom prst="rect">
            <a:avLst/>
          </a:prstGeom>
          <a:noFill/>
        </p:spPr>
        <p:txBody>
          <a:bodyPr wrap="square" rtlCol="0">
            <a:spAutoFit/>
          </a:bodyPr>
          <a:lstStyle/>
          <a:p>
            <a:pPr>
              <a:lnSpc>
                <a:spcPct val="150000"/>
              </a:lnSpc>
            </a:pPr>
            <a:r>
              <a:rPr lang="en-US" sz="2800" u="sng" dirty="0"/>
              <a:t>Refrain:</a:t>
            </a:r>
            <a:endParaRPr lang="en-US" sz="2800" dirty="0"/>
          </a:p>
          <a:p>
            <a:r>
              <a:rPr lang="en-US" sz="3600" dirty="0"/>
              <a:t>Growing in Christ, </a:t>
            </a:r>
          </a:p>
          <a:p>
            <a:r>
              <a:rPr lang="en-US" sz="3600" dirty="0"/>
              <a:t>we plant seeds for the kingdom;</a:t>
            </a:r>
          </a:p>
          <a:p>
            <a:r>
              <a:rPr lang="en-US" sz="3600" dirty="0"/>
              <a:t>We follow in faith what’s begun!</a:t>
            </a:r>
          </a:p>
          <a:p>
            <a:r>
              <a:rPr lang="en-US" sz="3600" dirty="0"/>
              <a:t>Lord, set in our hearts </a:t>
            </a:r>
          </a:p>
          <a:p>
            <a:r>
              <a:rPr lang="en-US" sz="3600" dirty="0"/>
              <a:t>the </a:t>
            </a:r>
            <a:r>
              <a:rPr lang="en-US" sz="3600" dirty="0" err="1"/>
              <a:t>pow’r</a:t>
            </a:r>
            <a:r>
              <a:rPr lang="en-US" sz="3600" dirty="0"/>
              <a:t> of your word</a:t>
            </a:r>
          </a:p>
          <a:p>
            <a:r>
              <a:rPr lang="en-US" sz="3600" dirty="0"/>
              <a:t>To spread the news of your Son!</a:t>
            </a:r>
          </a:p>
        </p:txBody>
      </p:sp>
      <p:sp>
        <p:nvSpPr>
          <p:cNvPr id="6" name="TextBox 5">
            <a:extLst>
              <a:ext uri="{FF2B5EF4-FFF2-40B4-BE49-F238E27FC236}">
                <a16:creationId xmlns:a16="http://schemas.microsoft.com/office/drawing/2014/main" id="{C9B43625-1590-5606-87F6-FCA40A0F7AA3}"/>
              </a:ext>
            </a:extLst>
          </p:cNvPr>
          <p:cNvSpPr txBox="1"/>
          <p:nvPr/>
        </p:nvSpPr>
        <p:spPr>
          <a:xfrm>
            <a:off x="8552622" y="941810"/>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21681571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B7642-7927-1A90-DBA6-C4D0B6376B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0D1974-0AA8-94F1-2FF1-878165009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110185" cy="6858000"/>
          </a:xfrm>
          <a:prstGeom prst="rect">
            <a:avLst/>
          </a:prstGeom>
        </p:spPr>
      </p:pic>
      <p:sp>
        <p:nvSpPr>
          <p:cNvPr id="6" name="TextBox 5">
            <a:extLst>
              <a:ext uri="{FF2B5EF4-FFF2-40B4-BE49-F238E27FC236}">
                <a16:creationId xmlns:a16="http://schemas.microsoft.com/office/drawing/2014/main" id="{1B8123C6-2DF7-70C9-022E-0CA755165611}"/>
              </a:ext>
            </a:extLst>
          </p:cNvPr>
          <p:cNvSpPr txBox="1"/>
          <p:nvPr/>
        </p:nvSpPr>
        <p:spPr>
          <a:xfrm>
            <a:off x="7465785" y="1657350"/>
            <a:ext cx="4307115" cy="3077766"/>
          </a:xfrm>
          <a:prstGeom prst="rect">
            <a:avLst/>
          </a:prstGeom>
          <a:noFill/>
        </p:spPr>
        <p:txBody>
          <a:bodyPr wrap="square" rtlCol="0">
            <a:spAutoFit/>
          </a:bodyPr>
          <a:lstStyle/>
          <a:p>
            <a:pPr marL="0" marR="0" fontAlgn="base">
              <a:lnSpc>
                <a:spcPct val="150000"/>
              </a:lnSpc>
              <a:spcBef>
                <a:spcPts val="0"/>
              </a:spcBef>
              <a:spcAft>
                <a:spcPts val="0"/>
              </a:spcAft>
            </a:pPr>
            <a:r>
              <a:rPr lang="en-US" sz="3600" i="1" dirty="0">
                <a:solidFill>
                  <a:srgbClr val="000000"/>
                </a:solidFill>
                <a:ea typeface="Times New Roman" panose="02020603050405020304" pitchFamily="18" charset="0"/>
              </a:rPr>
              <a:t>Go in peace. </a:t>
            </a:r>
          </a:p>
          <a:p>
            <a:pPr marL="0" marR="0" fontAlgn="base">
              <a:lnSpc>
                <a:spcPct val="150000"/>
              </a:lnSpc>
              <a:spcBef>
                <a:spcPts val="0"/>
              </a:spcBef>
              <a:spcAft>
                <a:spcPts val="0"/>
              </a:spcAft>
            </a:pPr>
            <a:r>
              <a:rPr lang="en-US" sz="3600" i="1" dirty="0">
                <a:solidFill>
                  <a:srgbClr val="000000"/>
                </a:solidFill>
                <a:ea typeface="Times New Roman" panose="02020603050405020304" pitchFamily="18" charset="0"/>
              </a:rPr>
              <a:t>Love your neighbor.</a:t>
            </a:r>
          </a:p>
          <a:p>
            <a:pPr marL="0" marR="0" fontAlgn="base">
              <a:spcBef>
                <a:spcPts val="0"/>
              </a:spcBef>
              <a:spcAft>
                <a:spcPts val="0"/>
              </a:spcAft>
            </a:pPr>
            <a:endParaRPr lang="en-US" sz="3200" i="1" dirty="0">
              <a:solidFill>
                <a:srgbClr val="000000"/>
              </a:solidFill>
              <a:ea typeface="Times New Roman" panose="02020603050405020304" pitchFamily="18" charset="0"/>
            </a:endParaRPr>
          </a:p>
          <a:p>
            <a:pPr marL="0" marR="0" fontAlgn="base">
              <a:spcBef>
                <a:spcPts val="0"/>
              </a:spcBef>
              <a:spcAft>
                <a:spcPts val="0"/>
              </a:spcAft>
            </a:pPr>
            <a:r>
              <a:rPr lang="en-US" sz="3600" b="1" i="1" dirty="0">
                <a:solidFill>
                  <a:srgbClr val="000000"/>
                </a:solidFill>
                <a:ea typeface="Times New Roman" panose="02020603050405020304" pitchFamily="18" charset="0"/>
              </a:rPr>
              <a:t>….Thanks be to God.</a:t>
            </a:r>
          </a:p>
          <a:p>
            <a:endParaRPr lang="en-US" dirty="0"/>
          </a:p>
        </p:txBody>
      </p:sp>
    </p:spTree>
    <p:extLst>
      <p:ext uri="{BB962C8B-B14F-4D97-AF65-F5344CB8AC3E}">
        <p14:creationId xmlns:p14="http://schemas.microsoft.com/office/powerpoint/2010/main" val="16621252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859A-385E-663A-6E70-3867A03666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68B436-E1C2-119B-95DA-18C2EC67A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A4BAC7EC-CB4B-30DE-D744-C8641E5484B0}"/>
              </a:ext>
            </a:extLst>
          </p:cNvPr>
          <p:cNvSpPr txBox="1"/>
          <p:nvPr/>
        </p:nvSpPr>
        <p:spPr>
          <a:xfrm>
            <a:off x="2589696" y="341499"/>
            <a:ext cx="5168348" cy="837473"/>
          </a:xfrm>
          <a:prstGeom prst="rect">
            <a:avLst/>
          </a:prstGeom>
          <a:noFill/>
        </p:spPr>
        <p:txBody>
          <a:bodyPr wrap="square" rtlCol="0">
            <a:spAutoFit/>
          </a:bodyPr>
          <a:lstStyle/>
          <a:p>
            <a:pPr algn="ctr">
              <a:lnSpc>
                <a:spcPct val="150000"/>
              </a:lnSpc>
            </a:pPr>
            <a:r>
              <a:rPr lang="en-US" sz="3600" b="1" dirty="0"/>
              <a:t>Build Us Up, Lord</a:t>
            </a:r>
          </a:p>
        </p:txBody>
      </p:sp>
      <p:sp>
        <p:nvSpPr>
          <p:cNvPr id="4" name="TextBox 3">
            <a:extLst>
              <a:ext uri="{FF2B5EF4-FFF2-40B4-BE49-F238E27FC236}">
                <a16:creationId xmlns:a16="http://schemas.microsoft.com/office/drawing/2014/main" id="{514B3324-2D36-B1AA-1FA2-DD9576D69218}"/>
              </a:ext>
            </a:extLst>
          </p:cNvPr>
          <p:cNvSpPr txBox="1"/>
          <p:nvPr/>
        </p:nvSpPr>
        <p:spPr>
          <a:xfrm>
            <a:off x="2108435" y="980913"/>
            <a:ext cx="8203966" cy="5355312"/>
          </a:xfrm>
          <a:prstGeom prst="rect">
            <a:avLst/>
          </a:prstGeom>
          <a:noFill/>
        </p:spPr>
        <p:txBody>
          <a:bodyPr wrap="square" rtlCol="0">
            <a:spAutoFit/>
          </a:bodyPr>
          <a:lstStyle/>
          <a:p>
            <a:pPr>
              <a:lnSpc>
                <a:spcPct val="150000"/>
              </a:lnSpc>
            </a:pPr>
            <a:r>
              <a:rPr lang="en-US" sz="2800" u="sng" dirty="0"/>
              <a:t>Verse 1:</a:t>
            </a:r>
            <a:endParaRPr lang="en-US" sz="2800" dirty="0"/>
          </a:p>
          <a:p>
            <a:r>
              <a:rPr lang="en-US" sz="3600" dirty="0"/>
              <a:t>Build us up, Lord, build us up; </a:t>
            </a:r>
          </a:p>
          <a:p>
            <a:r>
              <a:rPr lang="en-US" sz="3600" dirty="0"/>
              <a:t>Set in us a strong foundation.</a:t>
            </a:r>
          </a:p>
          <a:p>
            <a:r>
              <a:rPr lang="en-US" sz="3600" dirty="0"/>
              <a:t>Lead us to do your holy will; </a:t>
            </a:r>
          </a:p>
          <a:p>
            <a:r>
              <a:rPr lang="en-US" sz="3600" dirty="0"/>
              <a:t>Form and shape your new creation.</a:t>
            </a:r>
          </a:p>
          <a:p>
            <a:r>
              <a:rPr lang="en-US" sz="3600" dirty="0"/>
              <a:t>Build us up, Lord, build us up; </a:t>
            </a:r>
          </a:p>
          <a:p>
            <a:r>
              <a:rPr lang="en-US" sz="3600" dirty="0"/>
              <a:t>as we guide and teach each other, </a:t>
            </a:r>
          </a:p>
          <a:p>
            <a:r>
              <a:rPr lang="en-US" sz="3600" dirty="0"/>
              <a:t>Help us to share your love with the world: </a:t>
            </a:r>
          </a:p>
          <a:p>
            <a:r>
              <a:rPr lang="en-US" sz="3600" dirty="0" err="1"/>
              <a:t>ev’ry</a:t>
            </a:r>
            <a:r>
              <a:rPr lang="en-US" sz="3600" dirty="0"/>
              <a:t> sister, </a:t>
            </a:r>
            <a:r>
              <a:rPr lang="en-US" sz="3600" dirty="0" err="1"/>
              <a:t>ev’ry</a:t>
            </a:r>
            <a:r>
              <a:rPr lang="en-US" sz="3600" dirty="0"/>
              <a:t> brother.</a:t>
            </a:r>
          </a:p>
        </p:txBody>
      </p:sp>
      <p:sp>
        <p:nvSpPr>
          <p:cNvPr id="6" name="TextBox 5">
            <a:extLst>
              <a:ext uri="{FF2B5EF4-FFF2-40B4-BE49-F238E27FC236}">
                <a16:creationId xmlns:a16="http://schemas.microsoft.com/office/drawing/2014/main" id="{A9683761-0FB8-4388-D7AB-D6AA276E639A}"/>
              </a:ext>
            </a:extLst>
          </p:cNvPr>
          <p:cNvSpPr txBox="1"/>
          <p:nvPr/>
        </p:nvSpPr>
        <p:spPr>
          <a:xfrm>
            <a:off x="8658640" y="980913"/>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3422891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C7E7F-7E65-8EA0-CAAB-C7BB9EDDED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6E250C-F6F0-62BC-5516-467800F34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8317"/>
          </a:xfrm>
          <a:prstGeom prst="rect">
            <a:avLst/>
          </a:prstGeom>
        </p:spPr>
      </p:pic>
      <p:sp>
        <p:nvSpPr>
          <p:cNvPr id="2" name="TextBox 1">
            <a:extLst>
              <a:ext uri="{FF2B5EF4-FFF2-40B4-BE49-F238E27FC236}">
                <a16:creationId xmlns:a16="http://schemas.microsoft.com/office/drawing/2014/main" id="{44C190F5-B4AF-69A1-931F-060AAB68F102}"/>
              </a:ext>
            </a:extLst>
          </p:cNvPr>
          <p:cNvSpPr txBox="1"/>
          <p:nvPr/>
        </p:nvSpPr>
        <p:spPr>
          <a:xfrm>
            <a:off x="3123096" y="376211"/>
            <a:ext cx="5168348" cy="837473"/>
          </a:xfrm>
          <a:prstGeom prst="rect">
            <a:avLst/>
          </a:prstGeom>
          <a:noFill/>
        </p:spPr>
        <p:txBody>
          <a:bodyPr wrap="square" rtlCol="0">
            <a:spAutoFit/>
          </a:bodyPr>
          <a:lstStyle/>
          <a:p>
            <a:pPr algn="ctr">
              <a:lnSpc>
                <a:spcPct val="150000"/>
              </a:lnSpc>
            </a:pPr>
            <a:r>
              <a:rPr lang="en-US" sz="3600" dirty="0">
                <a:latin typeface="+mj-lt"/>
              </a:rPr>
              <a:t>Build Us Up, Lord</a:t>
            </a:r>
          </a:p>
        </p:txBody>
      </p:sp>
      <p:sp>
        <p:nvSpPr>
          <p:cNvPr id="4" name="TextBox 3">
            <a:extLst>
              <a:ext uri="{FF2B5EF4-FFF2-40B4-BE49-F238E27FC236}">
                <a16:creationId xmlns:a16="http://schemas.microsoft.com/office/drawing/2014/main" id="{3B5CAD2F-08E6-4519-A180-CE70EB4E18E8}"/>
              </a:ext>
            </a:extLst>
          </p:cNvPr>
          <p:cNvSpPr txBox="1"/>
          <p:nvPr/>
        </p:nvSpPr>
        <p:spPr>
          <a:xfrm>
            <a:off x="2716170" y="1588141"/>
            <a:ext cx="11912366" cy="4062651"/>
          </a:xfrm>
          <a:prstGeom prst="rect">
            <a:avLst/>
          </a:prstGeom>
          <a:noFill/>
        </p:spPr>
        <p:txBody>
          <a:bodyPr wrap="square" rtlCol="0">
            <a:spAutoFit/>
          </a:bodyPr>
          <a:lstStyle/>
          <a:p>
            <a:pPr>
              <a:lnSpc>
                <a:spcPct val="150000"/>
              </a:lnSpc>
            </a:pPr>
            <a:r>
              <a:rPr lang="en-US" sz="2800" u="sng" dirty="0"/>
              <a:t>Refrain:</a:t>
            </a:r>
            <a:endParaRPr lang="en-US" sz="2800" dirty="0"/>
          </a:p>
          <a:p>
            <a:r>
              <a:rPr lang="en-US" sz="3600" dirty="0"/>
              <a:t>Growing in Christ, </a:t>
            </a:r>
          </a:p>
          <a:p>
            <a:r>
              <a:rPr lang="en-US" sz="3600" dirty="0"/>
              <a:t>we plant seeds for the kingdom;</a:t>
            </a:r>
          </a:p>
          <a:p>
            <a:r>
              <a:rPr lang="en-US" sz="3600" dirty="0"/>
              <a:t>We follow in faith what’s begun!</a:t>
            </a:r>
          </a:p>
          <a:p>
            <a:r>
              <a:rPr lang="en-US" sz="3600" dirty="0"/>
              <a:t>Lord, set in our hearts </a:t>
            </a:r>
          </a:p>
          <a:p>
            <a:r>
              <a:rPr lang="en-US" sz="3600" dirty="0"/>
              <a:t>the </a:t>
            </a:r>
            <a:r>
              <a:rPr lang="en-US" sz="3600" dirty="0" err="1"/>
              <a:t>pow’r</a:t>
            </a:r>
            <a:r>
              <a:rPr lang="en-US" sz="3600" dirty="0"/>
              <a:t> of your word</a:t>
            </a:r>
          </a:p>
          <a:p>
            <a:r>
              <a:rPr lang="en-US" sz="3600" dirty="0"/>
              <a:t>To spread the news of your Son!</a:t>
            </a:r>
          </a:p>
        </p:txBody>
      </p:sp>
      <p:sp>
        <p:nvSpPr>
          <p:cNvPr id="6" name="TextBox 5">
            <a:extLst>
              <a:ext uri="{FF2B5EF4-FFF2-40B4-BE49-F238E27FC236}">
                <a16:creationId xmlns:a16="http://schemas.microsoft.com/office/drawing/2014/main" id="{A425AF69-B7E3-4545-E064-F958D6870DBF}"/>
              </a:ext>
            </a:extLst>
          </p:cNvPr>
          <p:cNvSpPr txBox="1"/>
          <p:nvPr/>
        </p:nvSpPr>
        <p:spPr>
          <a:xfrm>
            <a:off x="8552622" y="941810"/>
            <a:ext cx="3378200" cy="646331"/>
          </a:xfrm>
          <a:prstGeom prst="rect">
            <a:avLst/>
          </a:prstGeom>
          <a:noFill/>
        </p:spPr>
        <p:txBody>
          <a:bodyPr wrap="square">
            <a:spAutoFit/>
          </a:bodyPr>
          <a:lstStyle/>
          <a:p>
            <a:pPr algn="ctr"/>
            <a:r>
              <a:rPr lang="en-US" sz="1800" i="1" dirty="0"/>
              <a:t>Mark Glaeser and Donna Hanna</a:t>
            </a:r>
          </a:p>
          <a:p>
            <a:pPr algn="ctr"/>
            <a:r>
              <a:rPr lang="en-US" sz="1800" i="1" dirty="0"/>
              <a:t>©2003 Augsburg Fortress</a:t>
            </a:r>
          </a:p>
        </p:txBody>
      </p:sp>
    </p:spTree>
    <p:extLst>
      <p:ext uri="{BB962C8B-B14F-4D97-AF65-F5344CB8AC3E}">
        <p14:creationId xmlns:p14="http://schemas.microsoft.com/office/powerpoint/2010/main" val="3820906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2F482-E149-E49C-C2A2-975A552991C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0816F37-7934-2811-E742-DFE7DCB17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543" y="0"/>
            <a:ext cx="4750513" cy="6858000"/>
          </a:xfrm>
          <a:prstGeom prst="rect">
            <a:avLst/>
          </a:prstGeom>
        </p:spPr>
      </p:pic>
      <p:sp>
        <p:nvSpPr>
          <p:cNvPr id="2" name="TextBox 1">
            <a:extLst>
              <a:ext uri="{FF2B5EF4-FFF2-40B4-BE49-F238E27FC236}">
                <a16:creationId xmlns:a16="http://schemas.microsoft.com/office/drawing/2014/main" id="{9EB6F8BC-B65B-8EBE-51F3-BA89CF4ED152}"/>
              </a:ext>
            </a:extLst>
          </p:cNvPr>
          <p:cNvSpPr txBox="1"/>
          <p:nvPr/>
        </p:nvSpPr>
        <p:spPr>
          <a:xfrm>
            <a:off x="2800350" y="-485441"/>
            <a:ext cx="9391651" cy="1754326"/>
          </a:xfrm>
          <a:prstGeom prst="rect">
            <a:avLst/>
          </a:prstGeom>
          <a:noFill/>
        </p:spPr>
        <p:txBody>
          <a:bodyPr wrap="square" rtlCol="0">
            <a:spAutoFit/>
          </a:bodyPr>
          <a:lstStyle/>
          <a:p>
            <a:endParaRPr lang="en-US" dirty="0"/>
          </a:p>
          <a:p>
            <a:endParaRPr lang="en-US" dirty="0"/>
          </a:p>
          <a:p>
            <a:endParaRPr lang="en-US" dirty="0"/>
          </a:p>
          <a:p>
            <a:endParaRPr lang="en-US" dirty="0"/>
          </a:p>
          <a:p>
            <a:endParaRPr lang="en-US" dirty="0"/>
          </a:p>
          <a:p>
            <a:endParaRPr lang="en-US" dirty="0"/>
          </a:p>
        </p:txBody>
      </p:sp>
      <p:sp>
        <p:nvSpPr>
          <p:cNvPr id="4" name="TextBox 3">
            <a:extLst>
              <a:ext uri="{FF2B5EF4-FFF2-40B4-BE49-F238E27FC236}">
                <a16:creationId xmlns:a16="http://schemas.microsoft.com/office/drawing/2014/main" id="{C1BB71FC-02E7-0713-8F76-1F1512D74A62}"/>
              </a:ext>
            </a:extLst>
          </p:cNvPr>
          <p:cNvSpPr txBox="1"/>
          <p:nvPr/>
        </p:nvSpPr>
        <p:spPr>
          <a:xfrm>
            <a:off x="3559629" y="702129"/>
            <a:ext cx="8632371" cy="5186676"/>
          </a:xfrm>
          <a:prstGeom prst="rect">
            <a:avLst/>
          </a:prstGeom>
          <a:noFill/>
        </p:spPr>
        <p:txBody>
          <a:bodyPr wrap="square" rtlCol="0">
            <a:spAutoFit/>
          </a:bodyPr>
          <a:lstStyle/>
          <a:p>
            <a:pPr>
              <a:lnSpc>
                <a:spcPct val="150000"/>
              </a:lnSpc>
            </a:pPr>
            <a:r>
              <a:rPr lang="en-US" sz="3200" i="1" dirty="0"/>
              <a:t>As tender as parent to child, so deep is God’s compassion for you.  As high as heaven is above earth, so vast is God’s love for you.  As far as east is from west, so far God removes your sin from you, renewing your life through Jesus Christ.  Blessed be God who crowns us with mercy and love.  </a:t>
            </a:r>
          </a:p>
          <a:p>
            <a:pPr>
              <a:lnSpc>
                <a:spcPct val="150000"/>
              </a:lnSpc>
            </a:pPr>
            <a:r>
              <a:rPr lang="en-US" sz="3200" b="1" dirty="0"/>
              <a:t>Blessed be God forever.</a:t>
            </a:r>
          </a:p>
        </p:txBody>
      </p:sp>
    </p:spTree>
    <p:extLst>
      <p:ext uri="{BB962C8B-B14F-4D97-AF65-F5344CB8AC3E}">
        <p14:creationId xmlns:p14="http://schemas.microsoft.com/office/powerpoint/2010/main" val="27483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F92D7-E787-DF42-64DF-888DCA9D38F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D1A7DE5-66AD-7B1C-FEA3-F311A68536A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5889072" y="1308683"/>
            <a:ext cx="6302928" cy="4848836"/>
          </a:xfrm>
          <a:prstGeom prst="rect">
            <a:avLst/>
          </a:prstGeom>
        </p:spPr>
      </p:pic>
      <p:sp>
        <p:nvSpPr>
          <p:cNvPr id="6" name="TextBox 5">
            <a:extLst>
              <a:ext uri="{FF2B5EF4-FFF2-40B4-BE49-F238E27FC236}">
                <a16:creationId xmlns:a16="http://schemas.microsoft.com/office/drawing/2014/main" id="{A98FC538-24C0-662C-13F1-0AD8D3D6EC4D}"/>
              </a:ext>
            </a:extLst>
          </p:cNvPr>
          <p:cNvSpPr txBox="1"/>
          <p:nvPr/>
        </p:nvSpPr>
        <p:spPr>
          <a:xfrm>
            <a:off x="1119361" y="582467"/>
            <a:ext cx="4954480" cy="800219"/>
          </a:xfrm>
          <a:prstGeom prst="rect">
            <a:avLst/>
          </a:prstGeom>
          <a:noFill/>
        </p:spPr>
        <p:txBody>
          <a:bodyPr wrap="square">
            <a:spAutoFit/>
          </a:bodyPr>
          <a:lstStyle/>
          <a:p>
            <a:r>
              <a:rPr lang="en-US" sz="2800" b="1" dirty="0"/>
              <a:t>Just a Closer Walk with Thee</a:t>
            </a:r>
          </a:p>
          <a:p>
            <a:endParaRPr lang="en-US" dirty="0">
              <a:latin typeface="akagi_probook"/>
            </a:endParaRPr>
          </a:p>
        </p:txBody>
      </p:sp>
      <p:sp>
        <p:nvSpPr>
          <p:cNvPr id="8" name="TextBox 7">
            <a:extLst>
              <a:ext uri="{FF2B5EF4-FFF2-40B4-BE49-F238E27FC236}">
                <a16:creationId xmlns:a16="http://schemas.microsoft.com/office/drawing/2014/main" id="{0595D8B4-1EA0-5537-87F7-3B8C62464051}"/>
              </a:ext>
            </a:extLst>
          </p:cNvPr>
          <p:cNvSpPr txBox="1"/>
          <p:nvPr/>
        </p:nvSpPr>
        <p:spPr>
          <a:xfrm>
            <a:off x="1119361" y="930162"/>
            <a:ext cx="4754803" cy="5575052"/>
          </a:xfrm>
          <a:prstGeom prst="rect">
            <a:avLst/>
          </a:prstGeom>
          <a:noFill/>
        </p:spPr>
        <p:txBody>
          <a:bodyPr wrap="square">
            <a:spAutoFit/>
          </a:bodyPr>
          <a:lstStyle/>
          <a:p>
            <a:pPr algn="l">
              <a:lnSpc>
                <a:spcPct val="150000"/>
              </a:lnSpc>
            </a:pPr>
            <a:r>
              <a:rPr lang="en-US" sz="2400" u="sng" dirty="0">
                <a:solidFill>
                  <a:srgbClr val="2C2A29"/>
                </a:solidFill>
              </a:rPr>
              <a:t>Verse 1</a:t>
            </a:r>
          </a:p>
          <a:p>
            <a:pPr>
              <a:lnSpc>
                <a:spcPct val="150000"/>
              </a:lnSpc>
            </a:pPr>
            <a:r>
              <a:rPr lang="en-US" sz="2400" dirty="0"/>
              <a:t>I am weak but thou art strong;</a:t>
            </a:r>
          </a:p>
          <a:p>
            <a:pPr>
              <a:lnSpc>
                <a:spcPct val="150000"/>
              </a:lnSpc>
            </a:pPr>
            <a:r>
              <a:rPr lang="en-US" sz="2400" dirty="0">
                <a:solidFill>
                  <a:srgbClr val="2C2A29"/>
                </a:solidFill>
              </a:rPr>
              <a:t>Jesus, keep me from all wrong.</a:t>
            </a:r>
          </a:p>
          <a:p>
            <a:pPr>
              <a:lnSpc>
                <a:spcPct val="150000"/>
              </a:lnSpc>
            </a:pPr>
            <a:r>
              <a:rPr lang="en-US" sz="2400" dirty="0">
                <a:solidFill>
                  <a:srgbClr val="2C2A29"/>
                </a:solidFill>
              </a:rPr>
              <a:t>I’ll be satisfied as long</a:t>
            </a:r>
          </a:p>
          <a:p>
            <a:pPr>
              <a:lnSpc>
                <a:spcPct val="150000"/>
              </a:lnSpc>
            </a:pPr>
            <a:r>
              <a:rPr lang="en-US" sz="2400" dirty="0">
                <a:solidFill>
                  <a:srgbClr val="2C2A29"/>
                </a:solidFill>
              </a:rPr>
              <a:t>As I walk, let me walk close to Thee.</a:t>
            </a:r>
          </a:p>
          <a:p>
            <a:pPr>
              <a:lnSpc>
                <a:spcPct val="150000"/>
              </a:lnSpc>
            </a:pPr>
            <a:r>
              <a:rPr lang="en-US" sz="2400" u="sng" dirty="0">
                <a:solidFill>
                  <a:srgbClr val="2C2A29"/>
                </a:solidFill>
              </a:rPr>
              <a:t>Refrain</a:t>
            </a:r>
          </a:p>
          <a:p>
            <a:pPr>
              <a:lnSpc>
                <a:spcPct val="150000"/>
              </a:lnSpc>
            </a:pPr>
            <a:r>
              <a:rPr lang="en-US" sz="2400" dirty="0">
                <a:solidFill>
                  <a:srgbClr val="2C2A29"/>
                </a:solidFill>
              </a:rPr>
              <a:t>Just a closer walk with Thee,</a:t>
            </a:r>
          </a:p>
          <a:p>
            <a:pPr>
              <a:lnSpc>
                <a:spcPct val="150000"/>
              </a:lnSpc>
            </a:pPr>
            <a:r>
              <a:rPr lang="en-US" sz="2400" dirty="0">
                <a:solidFill>
                  <a:srgbClr val="2C2A29"/>
                </a:solidFill>
              </a:rPr>
              <a:t>Grant it, Jesus, is my plea.</a:t>
            </a:r>
          </a:p>
          <a:p>
            <a:pPr>
              <a:lnSpc>
                <a:spcPct val="150000"/>
              </a:lnSpc>
            </a:pPr>
            <a:r>
              <a:rPr lang="en-US" sz="2400" dirty="0">
                <a:solidFill>
                  <a:srgbClr val="2C2A29"/>
                </a:solidFill>
              </a:rPr>
              <a:t>Daily walking close to Thee,</a:t>
            </a:r>
          </a:p>
          <a:p>
            <a:pPr>
              <a:lnSpc>
                <a:spcPct val="150000"/>
              </a:lnSpc>
            </a:pPr>
            <a:r>
              <a:rPr lang="en-US" sz="2400" dirty="0">
                <a:solidFill>
                  <a:srgbClr val="2C2A29"/>
                </a:solidFill>
              </a:rPr>
              <a:t>Let it be, dear Lord, let it be.</a:t>
            </a:r>
          </a:p>
        </p:txBody>
      </p:sp>
    </p:spTree>
    <p:extLst>
      <p:ext uri="{BB962C8B-B14F-4D97-AF65-F5344CB8AC3E}">
        <p14:creationId xmlns:p14="http://schemas.microsoft.com/office/powerpoint/2010/main" val="100773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46FB6-BCB9-9715-CB55-DD2001AB2F1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D669637-0D56-FF9E-C8D3-F1F327B9EBD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889072" y="1308683"/>
            <a:ext cx="6302928" cy="4848836"/>
          </a:xfrm>
          <a:prstGeom prst="rect">
            <a:avLst/>
          </a:prstGeom>
        </p:spPr>
      </p:pic>
      <p:sp>
        <p:nvSpPr>
          <p:cNvPr id="6" name="TextBox 5">
            <a:extLst>
              <a:ext uri="{FF2B5EF4-FFF2-40B4-BE49-F238E27FC236}">
                <a16:creationId xmlns:a16="http://schemas.microsoft.com/office/drawing/2014/main" id="{29455B0F-8FC5-F69E-5469-86C4CA47F4B1}"/>
              </a:ext>
            </a:extLst>
          </p:cNvPr>
          <p:cNvSpPr txBox="1"/>
          <p:nvPr/>
        </p:nvSpPr>
        <p:spPr>
          <a:xfrm>
            <a:off x="742864" y="508464"/>
            <a:ext cx="4954480" cy="800219"/>
          </a:xfrm>
          <a:prstGeom prst="rect">
            <a:avLst/>
          </a:prstGeom>
          <a:noFill/>
        </p:spPr>
        <p:txBody>
          <a:bodyPr wrap="square">
            <a:spAutoFit/>
          </a:bodyPr>
          <a:lstStyle/>
          <a:p>
            <a:r>
              <a:rPr lang="en-US" sz="2800" dirty="0">
                <a:latin typeface="+mj-lt"/>
              </a:rPr>
              <a:t>Just a Closer Walk with Thee</a:t>
            </a:r>
          </a:p>
          <a:p>
            <a:endParaRPr lang="en-US" dirty="0">
              <a:latin typeface="akagi_probook"/>
            </a:endParaRPr>
          </a:p>
        </p:txBody>
      </p:sp>
      <p:sp>
        <p:nvSpPr>
          <p:cNvPr id="8" name="TextBox 7">
            <a:extLst>
              <a:ext uri="{FF2B5EF4-FFF2-40B4-BE49-F238E27FC236}">
                <a16:creationId xmlns:a16="http://schemas.microsoft.com/office/drawing/2014/main" id="{52E23F3C-2359-A1BA-B333-A63579E7E488}"/>
              </a:ext>
            </a:extLst>
          </p:cNvPr>
          <p:cNvSpPr txBox="1"/>
          <p:nvPr/>
        </p:nvSpPr>
        <p:spPr>
          <a:xfrm>
            <a:off x="466205" y="908573"/>
            <a:ext cx="5507797" cy="5575052"/>
          </a:xfrm>
          <a:prstGeom prst="rect">
            <a:avLst/>
          </a:prstGeom>
          <a:noFill/>
        </p:spPr>
        <p:txBody>
          <a:bodyPr wrap="square">
            <a:spAutoFit/>
          </a:bodyPr>
          <a:lstStyle/>
          <a:p>
            <a:pPr algn="l">
              <a:lnSpc>
                <a:spcPct val="150000"/>
              </a:lnSpc>
            </a:pPr>
            <a:r>
              <a:rPr lang="en-US" sz="2400" u="sng" dirty="0">
                <a:solidFill>
                  <a:srgbClr val="2C2A29"/>
                </a:solidFill>
              </a:rPr>
              <a:t>Verse 2</a:t>
            </a:r>
          </a:p>
          <a:p>
            <a:pPr>
              <a:lnSpc>
                <a:spcPct val="150000"/>
              </a:lnSpc>
            </a:pPr>
            <a:r>
              <a:rPr lang="en-US" sz="2400" dirty="0"/>
              <a:t>Thro’ this world of toil and snares,</a:t>
            </a:r>
          </a:p>
          <a:p>
            <a:pPr>
              <a:lnSpc>
                <a:spcPct val="150000"/>
              </a:lnSpc>
            </a:pPr>
            <a:r>
              <a:rPr lang="en-US" sz="2400" dirty="0">
                <a:solidFill>
                  <a:srgbClr val="2C2A29"/>
                </a:solidFill>
              </a:rPr>
              <a:t>If I falter, Lord, who cares?</a:t>
            </a:r>
          </a:p>
          <a:p>
            <a:pPr>
              <a:lnSpc>
                <a:spcPct val="150000"/>
              </a:lnSpc>
            </a:pPr>
            <a:r>
              <a:rPr lang="en-US" sz="2400" dirty="0">
                <a:solidFill>
                  <a:srgbClr val="2C2A29"/>
                </a:solidFill>
              </a:rPr>
              <a:t>Who with me my burden shares?</a:t>
            </a:r>
          </a:p>
          <a:p>
            <a:pPr>
              <a:lnSpc>
                <a:spcPct val="150000"/>
              </a:lnSpc>
            </a:pPr>
            <a:r>
              <a:rPr lang="en-US" sz="2400" dirty="0">
                <a:solidFill>
                  <a:srgbClr val="2C2A29"/>
                </a:solidFill>
              </a:rPr>
              <a:t>None but Thee, dear Lord, none but Thee.</a:t>
            </a:r>
          </a:p>
          <a:p>
            <a:pPr>
              <a:lnSpc>
                <a:spcPct val="150000"/>
              </a:lnSpc>
            </a:pPr>
            <a:r>
              <a:rPr lang="en-US" sz="2400" u="sng" dirty="0">
                <a:solidFill>
                  <a:srgbClr val="2C2A29"/>
                </a:solidFill>
              </a:rPr>
              <a:t>Refrain</a:t>
            </a:r>
          </a:p>
          <a:p>
            <a:pPr>
              <a:lnSpc>
                <a:spcPct val="150000"/>
              </a:lnSpc>
            </a:pPr>
            <a:r>
              <a:rPr lang="en-US" sz="2400" dirty="0">
                <a:solidFill>
                  <a:srgbClr val="2C2A29"/>
                </a:solidFill>
              </a:rPr>
              <a:t>Just a closer walk with Thee,</a:t>
            </a:r>
          </a:p>
          <a:p>
            <a:pPr>
              <a:lnSpc>
                <a:spcPct val="150000"/>
              </a:lnSpc>
            </a:pPr>
            <a:r>
              <a:rPr lang="en-US" sz="2400" dirty="0">
                <a:solidFill>
                  <a:srgbClr val="2C2A29"/>
                </a:solidFill>
              </a:rPr>
              <a:t>Grant it, Jesus, is my plea.</a:t>
            </a:r>
          </a:p>
          <a:p>
            <a:pPr>
              <a:lnSpc>
                <a:spcPct val="150000"/>
              </a:lnSpc>
            </a:pPr>
            <a:r>
              <a:rPr lang="en-US" sz="2400" dirty="0">
                <a:solidFill>
                  <a:srgbClr val="2C2A29"/>
                </a:solidFill>
              </a:rPr>
              <a:t>Daily walking close to Thee,</a:t>
            </a:r>
          </a:p>
          <a:p>
            <a:pPr>
              <a:lnSpc>
                <a:spcPct val="150000"/>
              </a:lnSpc>
            </a:pPr>
            <a:r>
              <a:rPr lang="en-US" sz="2400" dirty="0">
                <a:solidFill>
                  <a:srgbClr val="2C2A29"/>
                </a:solidFill>
              </a:rPr>
              <a:t>Let it be, dear Lord, let it be.</a:t>
            </a:r>
          </a:p>
        </p:txBody>
      </p:sp>
    </p:spTree>
    <p:extLst>
      <p:ext uri="{BB962C8B-B14F-4D97-AF65-F5344CB8AC3E}">
        <p14:creationId xmlns:p14="http://schemas.microsoft.com/office/powerpoint/2010/main" val="3013787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638E-7636-0E0D-FE80-4172C71072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A6E79C-1163-F195-F1E1-6936D9B8F5D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889072" y="1308683"/>
            <a:ext cx="6302928" cy="4848836"/>
          </a:xfrm>
          <a:prstGeom prst="rect">
            <a:avLst/>
          </a:prstGeom>
        </p:spPr>
      </p:pic>
      <p:sp>
        <p:nvSpPr>
          <p:cNvPr id="6" name="TextBox 5">
            <a:extLst>
              <a:ext uri="{FF2B5EF4-FFF2-40B4-BE49-F238E27FC236}">
                <a16:creationId xmlns:a16="http://schemas.microsoft.com/office/drawing/2014/main" id="{E97CC869-2D7A-BAAA-E57F-E052181BA5DF}"/>
              </a:ext>
            </a:extLst>
          </p:cNvPr>
          <p:cNvSpPr txBox="1"/>
          <p:nvPr/>
        </p:nvSpPr>
        <p:spPr>
          <a:xfrm>
            <a:off x="755564" y="508464"/>
            <a:ext cx="4954480" cy="800219"/>
          </a:xfrm>
          <a:prstGeom prst="rect">
            <a:avLst/>
          </a:prstGeom>
          <a:noFill/>
        </p:spPr>
        <p:txBody>
          <a:bodyPr wrap="square">
            <a:spAutoFit/>
          </a:bodyPr>
          <a:lstStyle/>
          <a:p>
            <a:r>
              <a:rPr lang="en-US" sz="2800" dirty="0">
                <a:latin typeface="+mj-lt"/>
              </a:rPr>
              <a:t>Just a Closer Walk with Thee</a:t>
            </a:r>
          </a:p>
          <a:p>
            <a:endParaRPr lang="en-US" dirty="0">
              <a:latin typeface="akagi_probook"/>
            </a:endParaRPr>
          </a:p>
        </p:txBody>
      </p:sp>
      <p:sp>
        <p:nvSpPr>
          <p:cNvPr id="8" name="TextBox 7">
            <a:extLst>
              <a:ext uri="{FF2B5EF4-FFF2-40B4-BE49-F238E27FC236}">
                <a16:creationId xmlns:a16="http://schemas.microsoft.com/office/drawing/2014/main" id="{BFF87C0A-6ABC-7797-B5C4-DBC2A1074C5E}"/>
              </a:ext>
            </a:extLst>
          </p:cNvPr>
          <p:cNvSpPr txBox="1"/>
          <p:nvPr/>
        </p:nvSpPr>
        <p:spPr>
          <a:xfrm>
            <a:off x="788661" y="908573"/>
            <a:ext cx="5307339" cy="5575052"/>
          </a:xfrm>
          <a:prstGeom prst="rect">
            <a:avLst/>
          </a:prstGeom>
          <a:noFill/>
        </p:spPr>
        <p:txBody>
          <a:bodyPr wrap="square">
            <a:spAutoFit/>
          </a:bodyPr>
          <a:lstStyle/>
          <a:p>
            <a:pPr algn="l">
              <a:lnSpc>
                <a:spcPct val="150000"/>
              </a:lnSpc>
            </a:pPr>
            <a:r>
              <a:rPr lang="en-US" sz="2400" u="sng" dirty="0">
                <a:solidFill>
                  <a:srgbClr val="2C2A29"/>
                </a:solidFill>
              </a:rPr>
              <a:t>Verse 3</a:t>
            </a:r>
          </a:p>
          <a:p>
            <a:pPr>
              <a:lnSpc>
                <a:spcPct val="150000"/>
              </a:lnSpc>
            </a:pPr>
            <a:r>
              <a:rPr lang="en-US" sz="2400" dirty="0"/>
              <a:t>When my feeble life is o’er,</a:t>
            </a:r>
          </a:p>
          <a:p>
            <a:pPr>
              <a:lnSpc>
                <a:spcPct val="150000"/>
              </a:lnSpc>
            </a:pPr>
            <a:r>
              <a:rPr lang="en-US" sz="2400" dirty="0">
                <a:solidFill>
                  <a:srgbClr val="2C2A29"/>
                </a:solidFill>
              </a:rPr>
              <a:t>Time for me will be no more;</a:t>
            </a:r>
          </a:p>
          <a:p>
            <a:pPr>
              <a:lnSpc>
                <a:spcPct val="150000"/>
              </a:lnSpc>
            </a:pPr>
            <a:r>
              <a:rPr lang="en-US" sz="2400" dirty="0">
                <a:solidFill>
                  <a:srgbClr val="2C2A29"/>
                </a:solidFill>
              </a:rPr>
              <a:t>Guide me gently, safely o’er</a:t>
            </a:r>
          </a:p>
          <a:p>
            <a:pPr>
              <a:lnSpc>
                <a:spcPct val="150000"/>
              </a:lnSpc>
            </a:pPr>
            <a:r>
              <a:rPr lang="en-US" sz="2400" dirty="0">
                <a:solidFill>
                  <a:srgbClr val="2C2A29"/>
                </a:solidFill>
              </a:rPr>
              <a:t>To Thy kingdom shore, to Thy shore.</a:t>
            </a:r>
          </a:p>
          <a:p>
            <a:pPr>
              <a:lnSpc>
                <a:spcPct val="150000"/>
              </a:lnSpc>
            </a:pPr>
            <a:r>
              <a:rPr lang="en-US" sz="2400" u="sng" dirty="0">
                <a:solidFill>
                  <a:srgbClr val="2C2A29"/>
                </a:solidFill>
              </a:rPr>
              <a:t>Refrain</a:t>
            </a:r>
          </a:p>
          <a:p>
            <a:pPr>
              <a:lnSpc>
                <a:spcPct val="150000"/>
              </a:lnSpc>
            </a:pPr>
            <a:r>
              <a:rPr lang="en-US" sz="2400" dirty="0">
                <a:solidFill>
                  <a:srgbClr val="2C2A29"/>
                </a:solidFill>
              </a:rPr>
              <a:t>Just a closer walk with Thee,</a:t>
            </a:r>
          </a:p>
          <a:p>
            <a:pPr>
              <a:lnSpc>
                <a:spcPct val="150000"/>
              </a:lnSpc>
            </a:pPr>
            <a:r>
              <a:rPr lang="en-US" sz="2400" dirty="0">
                <a:solidFill>
                  <a:srgbClr val="2C2A29"/>
                </a:solidFill>
              </a:rPr>
              <a:t>Grant it, Jesus, is my plea.</a:t>
            </a:r>
          </a:p>
          <a:p>
            <a:pPr>
              <a:lnSpc>
                <a:spcPct val="150000"/>
              </a:lnSpc>
            </a:pPr>
            <a:r>
              <a:rPr lang="en-US" sz="2400" dirty="0">
                <a:solidFill>
                  <a:srgbClr val="2C2A29"/>
                </a:solidFill>
              </a:rPr>
              <a:t>Daily walking close to Thee,</a:t>
            </a:r>
          </a:p>
          <a:p>
            <a:pPr>
              <a:lnSpc>
                <a:spcPct val="150000"/>
              </a:lnSpc>
            </a:pPr>
            <a:r>
              <a:rPr lang="en-US" sz="2400" dirty="0">
                <a:solidFill>
                  <a:srgbClr val="2C2A29"/>
                </a:solidFill>
              </a:rPr>
              <a:t>Let it be, dear Lord, let it be.</a:t>
            </a:r>
          </a:p>
        </p:txBody>
      </p:sp>
    </p:spTree>
    <p:extLst>
      <p:ext uri="{BB962C8B-B14F-4D97-AF65-F5344CB8AC3E}">
        <p14:creationId xmlns:p14="http://schemas.microsoft.com/office/powerpoint/2010/main" val="935987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9034</TotalTime>
  <Words>2674</Words>
  <Application>Microsoft Office PowerPoint</Application>
  <PresentationFormat>Widescreen</PresentationFormat>
  <Paragraphs>364</Paragraphs>
  <Slides>55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akagi_probook</vt:lpstr>
      <vt:lpstr>Arial</vt:lpstr>
      <vt:lpstr>Bahnschrift</vt:lpstr>
      <vt:lpstr>Calibri</vt:lpstr>
      <vt:lpstr>Calibri Light</vt:lpstr>
      <vt:lpstr>Times New Roman</vt:lpstr>
      <vt:lpstr>Tinos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Seek Ye First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Stacey Hawkins</dc:creator>
  <cp:lastModifiedBy>Denise Murray</cp:lastModifiedBy>
  <cp:revision>84</cp:revision>
  <dcterms:created xsi:type="dcterms:W3CDTF">2024-10-07T19:53:22Z</dcterms:created>
  <dcterms:modified xsi:type="dcterms:W3CDTF">2026-08-21T15:18:11Z</dcterms:modified>
</cp:coreProperties>
</file>